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4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1" y="1514229"/>
            <a:ext cx="7075905" cy="1448843"/>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100" b="0" dirty="0">
                <a:effectLst/>
                <a:latin typeface="Arial" panose="020B0604020202020204" pitchFamily="34" charset="0"/>
                <a:ea typeface="Times New Roman" panose="02020603050405020304" pitchFamily="18" charset="0"/>
                <a:cs typeface="Arial" panose="020B0604020202020204" pitchFamily="34" charset="0"/>
              </a:rPr>
              <a:t> 2</a:t>
            </a:r>
            <a:r>
              <a:rPr lang="en-US" sz="1100" dirty="0">
                <a:latin typeface="Arial" panose="020B0604020202020204" pitchFamily="34" charset="0"/>
                <a:ea typeface="Times New Roman" panose="02020603050405020304" pitchFamily="18" charset="0"/>
                <a:cs typeface="Arial" panose="020B0604020202020204" pitchFamily="34" charset="0"/>
              </a:rPr>
              <a:t>500FC</a:t>
            </a:r>
            <a:r>
              <a:rPr lang="en-US" sz="1100" b="0" dirty="0">
                <a:effectLst/>
                <a:latin typeface="Arial" panose="020B0604020202020204" pitchFamily="34" charset="0"/>
                <a:ea typeface="Times New Roman" panose="02020603050405020304" pitchFamily="18" charset="0"/>
                <a:cs typeface="Arial" panose="020B0604020202020204" pitchFamily="34" charset="0"/>
              </a:rPr>
              <a:t> </a:t>
            </a:r>
            <a:r>
              <a:rPr lang="en-US" sz="1100" dirty="0">
                <a:latin typeface="Arial" panose="020B0604020202020204" pitchFamily="34" charset="0"/>
                <a:cs typeface="Arial" panose="020B0604020202020204" pitchFamily="34" charset="0"/>
              </a:rPr>
              <a:t>is a two-component, chemically cured, </a:t>
            </a:r>
            <a:r>
              <a:rPr lang="en-US" sz="1100" dirty="0" err="1">
                <a:latin typeface="Arial" panose="020B0604020202020204" pitchFamily="34" charset="0"/>
                <a:cs typeface="Arial" panose="020B0604020202020204" pitchFamily="34" charset="0"/>
              </a:rPr>
              <a:t>recoatable</a:t>
            </a:r>
            <a:r>
              <a:rPr lang="en-US" sz="1100" dirty="0">
                <a:latin typeface="Arial" panose="020B0604020202020204" pitchFamily="34" charset="0"/>
                <a:cs typeface="Arial" panose="020B0604020202020204" pitchFamily="34" charset="0"/>
              </a:rPr>
              <a:t> aliphatic polyurethane topcoat known for its exceptional UV resistance and durability. This high-solids, UV-resistant topcoat provides excellent mechanical and chemical resistance along with superior gloss retention. Once cured, the film offers robust protection against heavy traffic and mechanical wear, with high resistance to abrasion and impact. It is commonly used as a protective topcoat in the </a:t>
            </a:r>
            <a:r>
              <a:rPr lang="en-US" sz="1100" dirty="0" err="1">
                <a:latin typeface="Arial" panose="020B0604020202020204" pitchFamily="34" charset="0"/>
                <a:cs typeface="Arial" panose="020B0604020202020204" pitchFamily="34" charset="0"/>
              </a:rPr>
              <a:t>ColyFoor</a:t>
            </a:r>
            <a:r>
              <a:rPr lang="en-US" sz="1100" dirty="0">
                <a:latin typeface="Arial" panose="020B0604020202020204" pitchFamily="34" charset="0"/>
                <a:cs typeface="Arial" panose="020B0604020202020204" pitchFamily="34" charset="0"/>
              </a:rPr>
              <a:t> floor protection systems where maximum protection is essential. Typical applications include car park decks, aircraft hangars, chemical processing plants, and offshore structures.</a:t>
            </a:r>
            <a:endParaRPr lang="en-US" sz="11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2500FC</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UV Resistance Polyurethane Coating</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3953014630"/>
              </p:ext>
            </p:extLst>
          </p:nvPr>
        </p:nvGraphicFramePr>
        <p:xfrm>
          <a:off x="187996" y="3975100"/>
          <a:ext cx="6848554" cy="4457916"/>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4415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Finish</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a:latin typeface="Arial" panose="020B0604020202020204" pitchFamily="34" charset="0"/>
                          <a:cs typeface="Arial" panose="020B0604020202020204" pitchFamily="34" charset="0"/>
                        </a:rPr>
                        <a:t>High Gloss</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Color</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Wide Range of Color</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4735">
                <a:tc>
                  <a:txBody>
                    <a:bodyPr/>
                    <a:lstStyle/>
                    <a:p>
                      <a:pPr marL="86360">
                        <a:lnSpc>
                          <a:spcPct val="100000"/>
                        </a:lnSpc>
                      </a:pPr>
                      <a:r>
                        <a:rPr lang="en-US" sz="1100" b="0" dirty="0">
                          <a:latin typeface="Arial"/>
                          <a:cs typeface="Arial"/>
                        </a:rPr>
                        <a:t>Flashpoint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&gt; 25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4735">
                <a:tc>
                  <a:txBody>
                    <a:bodyPr/>
                    <a:lstStyle/>
                    <a:p>
                      <a:pPr marL="86360">
                        <a:lnSpc>
                          <a:spcPct val="100000"/>
                        </a:lnSpc>
                      </a:pPr>
                      <a:r>
                        <a:rPr lang="en-US" sz="1100" b="0" dirty="0">
                          <a:latin typeface="Arial"/>
                          <a:cs typeface="Arial"/>
                        </a:rPr>
                        <a:t>Volume Solids</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50 ±2%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24735">
                <a:tc>
                  <a:txBody>
                    <a:bodyPr/>
                    <a:lstStyle/>
                    <a:p>
                      <a:pPr marL="86360">
                        <a:lnSpc>
                          <a:spcPct val="100000"/>
                        </a:lnSpc>
                      </a:pPr>
                      <a:r>
                        <a:rPr lang="en-US" sz="1100" b="0" dirty="0">
                          <a:latin typeface="Arial"/>
                          <a:cs typeface="Arial"/>
                        </a:rPr>
                        <a:t>Specific Gravity</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1.05 -1.25 gm/cm³ (depend by </a:t>
                      </a:r>
                      <a:r>
                        <a:rPr lang="en-US" sz="1100" b="0" dirty="0" err="1">
                          <a:latin typeface="Arial"/>
                          <a:cs typeface="Arial"/>
                        </a:rPr>
                        <a:t>colour</a:t>
                      </a:r>
                      <a:r>
                        <a:rPr lang="en-US" sz="1100" b="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358086">
                <a:tc>
                  <a:txBody>
                    <a:bodyPr/>
                    <a:lstStyle/>
                    <a:p>
                      <a:pPr marL="86360">
                        <a:lnSpc>
                          <a:spcPct val="100000"/>
                        </a:lnSpc>
                      </a:pPr>
                      <a:r>
                        <a:rPr lang="en-US" sz="1100" b="0" dirty="0">
                          <a:latin typeface="Arial"/>
                          <a:cs typeface="Arial"/>
                        </a:rPr>
                        <a:t>Abrasion Resistance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30mg/1000 cycles (ASTM D4060 – CS 17)</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24735">
                <a:tc>
                  <a:txBody>
                    <a:bodyPr/>
                    <a:lstStyle/>
                    <a:p>
                      <a:pPr marL="86360">
                        <a:lnSpc>
                          <a:spcPct val="100000"/>
                        </a:lnSpc>
                      </a:pPr>
                      <a:r>
                        <a:rPr lang="en-US" sz="1100" b="0" dirty="0">
                          <a:latin typeface="Arial"/>
                          <a:cs typeface="Arial"/>
                        </a:rPr>
                        <a:t>Pot Life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1.5 – 2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6061228"/>
                  </a:ext>
                </a:extLst>
              </a:tr>
              <a:tr h="224735">
                <a:tc>
                  <a:txBody>
                    <a:bodyPr/>
                    <a:lstStyle/>
                    <a:p>
                      <a:pPr marL="86360">
                        <a:lnSpc>
                          <a:spcPct val="100000"/>
                        </a:lnSpc>
                      </a:pPr>
                      <a:r>
                        <a:rPr lang="en-US" sz="1100" b="0" dirty="0">
                          <a:latin typeface="Arial"/>
                          <a:cs typeface="Arial"/>
                        </a:rPr>
                        <a:t>Recoat Time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Min. 16 hours at 25 °C, Max unlimited at 25 °C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1636826"/>
                  </a:ext>
                </a:extLst>
              </a:tr>
              <a:tr h="224735">
                <a:tc>
                  <a:txBody>
                    <a:bodyPr/>
                    <a:lstStyle/>
                    <a:p>
                      <a:pPr marL="86360">
                        <a:lnSpc>
                          <a:spcPct val="100000"/>
                        </a:lnSpc>
                      </a:pPr>
                      <a:r>
                        <a:rPr lang="en-US" sz="1100" b="0" dirty="0">
                          <a:latin typeface="Arial"/>
                          <a:cs typeface="Arial"/>
                        </a:rPr>
                        <a:t>Curing Times (25°C)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115889"/>
                  </a:ext>
                </a:extLst>
              </a:tr>
              <a:tr h="224735">
                <a:tc>
                  <a:txBody>
                    <a:bodyPr/>
                    <a:lstStyle/>
                    <a:p>
                      <a:pPr marL="86360">
                        <a:lnSpc>
                          <a:spcPct val="100000"/>
                        </a:lnSpc>
                      </a:pPr>
                      <a:r>
                        <a:rPr lang="en-US" sz="1100" b="0" dirty="0">
                          <a:latin typeface="Arial"/>
                          <a:cs typeface="Arial"/>
                        </a:rPr>
                        <a:t>Maxing Ratio (A/B)</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83 / 17 by weight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571300"/>
                  </a:ext>
                </a:extLst>
              </a:tr>
              <a:tr h="224735">
                <a:tc>
                  <a:txBody>
                    <a:bodyPr/>
                    <a:lstStyle/>
                    <a:p>
                      <a:pPr marL="86360">
                        <a:lnSpc>
                          <a:spcPct val="100000"/>
                        </a:lnSpc>
                      </a:pPr>
                      <a:r>
                        <a:rPr lang="en-US" sz="1100" b="0" dirty="0">
                          <a:latin typeface="Arial"/>
                          <a:cs typeface="Arial"/>
                        </a:rPr>
                        <a:t>Consumption</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4 – 5 m² /L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24735">
                <a:tc>
                  <a:txBody>
                    <a:bodyPr/>
                    <a:lstStyle/>
                    <a:p>
                      <a:pPr marL="86360">
                        <a:lnSpc>
                          <a:spcPct val="100000"/>
                        </a:lnSpc>
                      </a:pPr>
                      <a:r>
                        <a:rPr lang="en-US" sz="1100" b="0" dirty="0">
                          <a:latin typeface="Arial"/>
                          <a:cs typeface="Arial"/>
                        </a:rPr>
                        <a:t>Recommended DFT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80 – 120 µm</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24735">
                <a:tc>
                  <a:txBody>
                    <a:bodyPr/>
                    <a:lstStyle/>
                    <a:p>
                      <a:pPr marL="86360">
                        <a:lnSpc>
                          <a:spcPct val="100000"/>
                        </a:lnSpc>
                      </a:pPr>
                      <a:r>
                        <a:rPr lang="en-US" sz="1100" b="0" dirty="0">
                          <a:latin typeface="Arial"/>
                          <a:cs typeface="Arial"/>
                        </a:rPr>
                        <a:t>Thinning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Thinner C 50</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24735">
                <a:tc>
                  <a:txBody>
                    <a:bodyPr/>
                    <a:lstStyle/>
                    <a:p>
                      <a:pPr marL="86360">
                        <a:lnSpc>
                          <a:spcPct val="100000"/>
                        </a:lnSpc>
                      </a:pPr>
                      <a:r>
                        <a:rPr lang="en-US" sz="1100" b="0" dirty="0">
                          <a:latin typeface="Arial"/>
                          <a:cs typeface="Arial"/>
                        </a:rPr>
                        <a:t>Packing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5L &amp; 20L /set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704942"/>
                  </a:ext>
                </a:extLst>
              </a:tr>
              <a:tr h="224735">
                <a:tc>
                  <a:txBody>
                    <a:bodyPr/>
                    <a:lstStyle/>
                    <a:p>
                      <a:pPr marL="86360">
                        <a:lnSpc>
                          <a:spcPct val="100000"/>
                        </a:lnSpc>
                      </a:pPr>
                      <a:r>
                        <a:rPr lang="en-US" sz="1100" b="0" dirty="0">
                          <a:latin typeface="Arial"/>
                          <a:cs typeface="Arial"/>
                        </a:rPr>
                        <a:t>Shelf Life &amp; Storage (unopened and in good conditions temperature 10°C - 30°C)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24735">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354999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407559020"/>
              </p:ext>
            </p:extLst>
          </p:nvPr>
        </p:nvGraphicFramePr>
        <p:xfrm>
          <a:off x="220228" y="8616535"/>
          <a:ext cx="7148276" cy="1106644"/>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1" u="sng" baseline="0" dirty="0">
                          <a:latin typeface="Arial" panose="020B0604020202020204" pitchFamily="34" charset="0"/>
                          <a:cs typeface="Arial" panose="020B0604020202020204" pitchFamily="34" charset="0"/>
                        </a:rPr>
                        <a:t>Coating Sequence</a:t>
                      </a:r>
                      <a:endParaRPr lang="en-US" sz="11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1" u="sng" baseline="0" dirty="0">
                          <a:latin typeface="Arial" panose="020B0604020202020204" pitchFamily="34" charset="0"/>
                          <a:cs typeface="Arial" panose="020B0604020202020204" pitchFamily="34" charset="0"/>
                        </a:rPr>
                        <a:t>Product Name</a:t>
                      </a:r>
                      <a:endParaRPr lang="en-US" sz="11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Primer</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err="1">
                          <a:latin typeface="Arial" panose="020B0604020202020204" pitchFamily="34" charset="0"/>
                          <a:cs typeface="Arial" panose="020B0604020202020204" pitchFamily="34" charset="0"/>
                        </a:rPr>
                        <a:t>ColyFloor</a:t>
                      </a:r>
                      <a:r>
                        <a:rPr lang="en-US" sz="1100" b="0" baseline="0" dirty="0">
                          <a:latin typeface="Arial" panose="020B0604020202020204" pitchFamily="34" charset="0"/>
                          <a:cs typeface="Arial" panose="020B0604020202020204" pitchFamily="34" charset="0"/>
                        </a:rPr>
                        <a:t> 5000PM</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Second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2500FC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r>
                        <a:rPr lang="en-US" sz="1100" b="0" dirty="0">
                          <a:latin typeface="Arial"/>
                          <a:cs typeface="Arial"/>
                        </a:rPr>
                        <a:t>Finish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2500FC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220228" y="2829414"/>
            <a:ext cx="6899564" cy="1249449"/>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Excellent weathering resistant against UV degradation</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High abrasion resistance and excellent chemical resistance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Hygienic, easy to take care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Seamless, monolithic application</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Available in wide range of </a:t>
            </a:r>
            <a:r>
              <a:rPr lang="en-US" sz="1100" dirty="0" err="1">
                <a:solidFill>
                  <a:srgbClr val="221F1F"/>
                </a:solidFill>
                <a:latin typeface="Arial"/>
                <a:cs typeface="Arial"/>
              </a:rPr>
              <a:t>colour</a:t>
            </a:r>
            <a:endParaRPr lang="en-US" sz="11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3179" y="6305619"/>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696572"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2500FC</a:t>
            </a:r>
          </a:p>
        </p:txBody>
      </p:sp>
      <p:sp>
        <p:nvSpPr>
          <p:cNvPr id="17" name="object 31">
            <a:extLst>
              <a:ext uri="{FF2B5EF4-FFF2-40B4-BE49-F238E27FC236}">
                <a16:creationId xmlns:a16="http://schemas.microsoft.com/office/drawing/2014/main" id="{E3A4FF7D-3B2A-4D9C-866E-68B3076126D8}"/>
              </a:ext>
            </a:extLst>
          </p:cNvPr>
          <p:cNvSpPr txBox="1"/>
          <p:nvPr/>
        </p:nvSpPr>
        <p:spPr>
          <a:xfrm>
            <a:off x="334333" y="3547805"/>
            <a:ext cx="6899564" cy="2328421"/>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 Than slowly add 5% - 10% thinner 50 (if need) while mixing continues for a further 1 minute 30 second until a full homogenous mix has been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2500FC can be use by suitable roller, brush or trowel and overwork with a roller.</a:t>
            </a:r>
            <a:endParaRPr lang="en-US" sz="1200" b="1" dirty="0">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2500FC within the pot life (working time), </a:t>
            </a:r>
          </a:p>
          <a:p>
            <a:pPr marL="191770" marR="12700" indent="-171450" algn="just">
              <a:lnSpc>
                <a:spcPct val="100000"/>
              </a:lnSpc>
              <a:buFont typeface="Wingdings" panose="05000000000000000000" pitchFamily="2" charset="2"/>
              <a:buChar char="§"/>
            </a:pPr>
            <a:r>
              <a:rPr lang="en-US" sz="1200" dirty="0">
                <a:latin typeface="Arial"/>
                <a:cs typeface="Arial"/>
              </a:rPr>
              <a:t>Do not apply when the relative humidity exceed 90% on when the surface to be coated is less than 5% above the dew point.</a:t>
            </a:r>
          </a:p>
          <a:p>
            <a:pPr marL="191770" marR="12700" indent="-171450" algn="just">
              <a:buFont typeface="Wingdings" panose="05000000000000000000" pitchFamily="2" charset="2"/>
              <a:buChar char="§"/>
            </a:pPr>
            <a:r>
              <a:rPr lang="en-US" sz="1200" dirty="0">
                <a:latin typeface="Arial"/>
                <a:cs typeface="Arial"/>
              </a:rPr>
              <a:t>Do not apply temperature below 5°C and temperature above 40°C</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17823" y="7696990"/>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6108</TotalTime>
  <Words>928</Words>
  <Application>Microsoft Office PowerPoint</Application>
  <PresentationFormat>Custom</PresentationFormat>
  <Paragraphs>151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2500FC UV Resistance Polyurethane Coating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197</cp:revision>
  <dcterms:created xsi:type="dcterms:W3CDTF">2022-10-17T18:23:24Z</dcterms:created>
  <dcterms:modified xsi:type="dcterms:W3CDTF">2024-06-30T06:11:53Z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