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44" y="-16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56653"/>
            <a:ext cx="7077838" cy="119543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100" b="0" dirty="0">
                <a:effectLst/>
                <a:latin typeface="Arial" panose="020B0604020202020204" pitchFamily="34" charset="0"/>
                <a:ea typeface="Times New Roman" panose="02020603050405020304" pitchFamily="18" charset="0"/>
                <a:cs typeface="Arial" panose="020B0604020202020204" pitchFamily="34" charset="0"/>
              </a:rPr>
              <a:t> 3000MT is a three – part compound designed for underlayment applications. It comprises modified epoxy resin, a polyamide hardener, and graded aggregate enable preve</a:t>
            </a:r>
            <a:r>
              <a:rPr lang="en-US" sz="1100" dirty="0">
                <a:latin typeface="Arial" panose="020B0604020202020204" pitchFamily="34" charset="0"/>
                <a:ea typeface="Times New Roman" panose="02020603050405020304" pitchFamily="18" charset="0"/>
                <a:cs typeface="Arial" panose="020B0604020202020204" pitchFamily="34" charset="0"/>
              </a:rPr>
              <a:t>nt osmotic blistering in resin-based floor finishes </a:t>
            </a:r>
            <a:r>
              <a:rPr lang="en-US" sz="1100" b="0" dirty="0">
                <a:effectLst/>
                <a:latin typeface="Arial" panose="020B0604020202020204" pitchFamily="34" charset="0"/>
                <a:ea typeface="Times New Roman" panose="02020603050405020304" pitchFamily="18" charset="0"/>
                <a:cs typeface="Arial" panose="020B0604020202020204" pitchFamily="34" charset="0"/>
              </a:rPr>
              <a:t>. It highly recommended for creating a moisture protection barrier over damp concrete floors and also used for environments requiring a extremely tough industrial grade flooring. </a:t>
            </a:r>
            <a:endParaRPr lang="en-US" sz="11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3000MT</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Epoxy Mortar</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1820985882"/>
              </p:ext>
            </p:extLst>
          </p:nvPr>
        </p:nvGraphicFramePr>
        <p:xfrm>
          <a:off x="187996" y="4073970"/>
          <a:ext cx="6848554" cy="4543221"/>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49221">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49221">
                <a:tc>
                  <a:txBody>
                    <a:bodyPr/>
                    <a:lstStyle/>
                    <a:p>
                      <a:pPr marL="86360">
                        <a:lnSpc>
                          <a:spcPct val="100000"/>
                        </a:lnSpc>
                      </a:pPr>
                      <a:r>
                        <a:rPr lang="en-US" sz="1100" b="0" dirty="0">
                          <a:latin typeface="Arial" panose="020B0604020202020204" pitchFamily="34" charset="0"/>
                          <a:cs typeface="Arial" panose="020B0604020202020204" pitchFamily="34" charset="0"/>
                        </a:rPr>
                        <a:t>Finish</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a:latin typeface="Arial" panose="020B0604020202020204" pitchFamily="34" charset="0"/>
                          <a:cs typeface="Arial" panose="020B0604020202020204" pitchFamily="34" charset="0"/>
                        </a:rPr>
                        <a:t>Matt</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9221">
                <a:tc>
                  <a:txBody>
                    <a:bodyPr/>
                    <a:lstStyle/>
                    <a:p>
                      <a:pPr marL="86360">
                        <a:lnSpc>
                          <a:spcPct val="100000"/>
                        </a:lnSpc>
                      </a:pPr>
                      <a:r>
                        <a:rPr lang="en-US" sz="1100" b="0" dirty="0">
                          <a:latin typeface="Arial" panose="020B0604020202020204" pitchFamily="34" charset="0"/>
                          <a:cs typeface="Arial" panose="020B0604020202020204" pitchFamily="34" charset="0"/>
                        </a:rPr>
                        <a:t>Color</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Natural</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9404">
                <a:tc>
                  <a:txBody>
                    <a:bodyPr/>
                    <a:lstStyle/>
                    <a:p>
                      <a:pPr marL="86360">
                        <a:lnSpc>
                          <a:spcPct val="100000"/>
                        </a:lnSpc>
                      </a:pPr>
                      <a:r>
                        <a:rPr lang="en-US" sz="1100" b="0" dirty="0">
                          <a:latin typeface="Arial"/>
                          <a:cs typeface="Arial"/>
                        </a:rPr>
                        <a:t>Volume Solids</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100 %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9404">
                <a:tc>
                  <a:txBody>
                    <a:bodyPr/>
                    <a:lstStyle/>
                    <a:p>
                      <a:pPr marL="86360">
                        <a:lnSpc>
                          <a:spcPct val="100000"/>
                        </a:lnSpc>
                      </a:pPr>
                      <a:r>
                        <a:rPr lang="en-US" sz="1100" b="0" dirty="0">
                          <a:latin typeface="Arial"/>
                          <a:cs typeface="Arial"/>
                        </a:rPr>
                        <a:t>Specific Gravity</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2.0±0.2 gm/cm³</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1739608"/>
                  </a:ext>
                </a:extLst>
              </a:tr>
              <a:tr h="294068">
                <a:tc>
                  <a:txBody>
                    <a:bodyPr/>
                    <a:lstStyle/>
                    <a:p>
                      <a:pPr marL="86360">
                        <a:lnSpc>
                          <a:spcPct val="100000"/>
                        </a:lnSpc>
                      </a:pPr>
                      <a:r>
                        <a:rPr lang="en-US" sz="1100" b="0" dirty="0">
                          <a:latin typeface="Arial"/>
                          <a:cs typeface="Arial"/>
                        </a:rPr>
                        <a:t>Tensile Adhesion (Pull-Off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 N/mm² failure in concrete (ASTM D4541)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29404">
                <a:tc>
                  <a:txBody>
                    <a:bodyPr/>
                    <a:lstStyle/>
                    <a:p>
                      <a:pPr marL="86360">
                        <a:lnSpc>
                          <a:spcPct val="100000"/>
                        </a:lnSpc>
                      </a:pPr>
                      <a:r>
                        <a:rPr lang="en-US" sz="1100" b="0" dirty="0">
                          <a:latin typeface="Arial"/>
                          <a:cs typeface="Arial"/>
                        </a:rPr>
                        <a:t>Tensile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14N/mm² (ASTM C307)</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398755">
                <a:tc>
                  <a:txBody>
                    <a:bodyPr/>
                    <a:lstStyle/>
                    <a:p>
                      <a:pPr marL="86360">
                        <a:lnSpc>
                          <a:spcPct val="100000"/>
                        </a:lnSpc>
                      </a:pPr>
                      <a:r>
                        <a:rPr lang="en-US" sz="1100" b="0" dirty="0">
                          <a:latin typeface="Arial"/>
                          <a:cs typeface="Arial"/>
                        </a:rPr>
                        <a:t>Compressive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90 N/mm² (ASTM C579)</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29404">
                <a:tc>
                  <a:txBody>
                    <a:bodyPr/>
                    <a:lstStyle/>
                    <a:p>
                      <a:pPr marL="86360">
                        <a:lnSpc>
                          <a:spcPct val="100000"/>
                        </a:lnSpc>
                      </a:pPr>
                      <a:r>
                        <a:rPr lang="en-US" sz="1100" b="0" dirty="0">
                          <a:latin typeface="Arial"/>
                          <a:cs typeface="Arial"/>
                        </a:rPr>
                        <a:t>Abrasion Resistance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30mg/1000 cycles (ASTM D4060 – CS 17)</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4627109"/>
                  </a:ext>
                </a:extLst>
              </a:tr>
              <a:tr h="229404">
                <a:tc>
                  <a:txBody>
                    <a:bodyPr/>
                    <a:lstStyle/>
                    <a:p>
                      <a:pPr marL="86360">
                        <a:lnSpc>
                          <a:spcPct val="100000"/>
                        </a:lnSpc>
                      </a:pPr>
                      <a:r>
                        <a:rPr lang="en-US" sz="1100" b="0" dirty="0">
                          <a:latin typeface="Arial"/>
                          <a:cs typeface="Arial"/>
                        </a:rPr>
                        <a:t>Pot Life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Approx. 40 Mins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29404">
                <a:tc>
                  <a:txBody>
                    <a:bodyPr/>
                    <a:lstStyle/>
                    <a:p>
                      <a:pPr marL="86360">
                        <a:lnSpc>
                          <a:spcPct val="100000"/>
                        </a:lnSpc>
                      </a:pPr>
                      <a:r>
                        <a:rPr lang="en-US" sz="1100" b="0" dirty="0">
                          <a:latin typeface="Arial"/>
                          <a:cs typeface="Arial"/>
                        </a:rPr>
                        <a:t>Curing Times (25°C)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29404">
                <a:tc>
                  <a:txBody>
                    <a:bodyPr/>
                    <a:lstStyle/>
                    <a:p>
                      <a:pPr marL="86360">
                        <a:lnSpc>
                          <a:spcPct val="100000"/>
                        </a:lnSpc>
                      </a:pPr>
                      <a:r>
                        <a:rPr lang="en-US" sz="1100" b="0" dirty="0">
                          <a:latin typeface="Arial"/>
                          <a:cs typeface="Arial"/>
                        </a:rPr>
                        <a:t>Consumption</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1.9 -2.0kg/m²/mm</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29404">
                <a:tc>
                  <a:txBody>
                    <a:bodyPr/>
                    <a:lstStyle/>
                    <a:p>
                      <a:pPr marL="86360">
                        <a:lnSpc>
                          <a:spcPct val="100000"/>
                        </a:lnSpc>
                      </a:pPr>
                      <a:r>
                        <a:rPr lang="en-US" sz="1100" b="0" dirty="0">
                          <a:latin typeface="Arial"/>
                          <a:cs typeface="Arial"/>
                        </a:rPr>
                        <a:t>Packing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55kg /set (A+B+C)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1437042"/>
                  </a:ext>
                </a:extLst>
              </a:tr>
              <a:tr h="229404">
                <a:tc>
                  <a:txBody>
                    <a:bodyPr/>
                    <a:lstStyle/>
                    <a:p>
                      <a:pPr marL="86360">
                        <a:lnSpc>
                          <a:spcPct val="100000"/>
                        </a:lnSpc>
                      </a:pPr>
                      <a:r>
                        <a:rPr lang="en-US" sz="1100" b="0" dirty="0">
                          <a:latin typeface="Arial"/>
                          <a:cs typeface="Arial"/>
                        </a:rPr>
                        <a:t>Thinning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Do not thin</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8664692"/>
                  </a:ext>
                </a:extLst>
              </a:tr>
              <a:tr h="996887">
                <a:tc>
                  <a:txBody>
                    <a:bodyPr/>
                    <a:lstStyle/>
                    <a:p>
                      <a:pPr marL="86360">
                        <a:lnSpc>
                          <a:spcPct val="100000"/>
                        </a:lnSpc>
                      </a:pPr>
                      <a:r>
                        <a:rPr lang="en-US" sz="1100" b="0" dirty="0">
                          <a:latin typeface="Arial"/>
                          <a:cs typeface="Arial"/>
                        </a:rPr>
                        <a:t>Shelf Life &amp; Storage (unopened and in good conditions temperature 10°C - 30°C)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58124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3970835398"/>
              </p:ext>
            </p:extLst>
          </p:nvPr>
        </p:nvGraphicFramePr>
        <p:xfrm>
          <a:off x="205612" y="8565436"/>
          <a:ext cx="7148276" cy="1317066"/>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1" u="sng" baseline="0" dirty="0">
                          <a:latin typeface="Arial" panose="020B0604020202020204" pitchFamily="34" charset="0"/>
                          <a:cs typeface="Arial" panose="020B0604020202020204" pitchFamily="34" charset="0"/>
                        </a:rPr>
                        <a:t>Coating Sequence</a:t>
                      </a:r>
                      <a:endParaRPr lang="en-US" sz="11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1" u="sng" baseline="0" dirty="0">
                          <a:latin typeface="Arial" panose="020B0604020202020204" pitchFamily="34" charset="0"/>
                          <a:cs typeface="Arial" panose="020B0604020202020204" pitchFamily="34" charset="0"/>
                        </a:rPr>
                        <a:t>Product Name</a:t>
                      </a:r>
                      <a:endParaRPr lang="en-US" sz="11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Primer</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err="1">
                          <a:latin typeface="Arial" panose="020B0604020202020204" pitchFamily="34" charset="0"/>
                          <a:cs typeface="Arial" panose="020B0604020202020204" pitchFamily="34" charset="0"/>
                        </a:rPr>
                        <a:t>ColyFloor</a:t>
                      </a:r>
                      <a:r>
                        <a:rPr lang="en-US" sz="1100" b="0" baseline="0" dirty="0">
                          <a:latin typeface="Arial" panose="020B0604020202020204" pitchFamily="34" charset="0"/>
                          <a:cs typeface="Arial" panose="020B0604020202020204" pitchFamily="34" charset="0"/>
                        </a:rPr>
                        <a:t> 6000PM</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Underlayment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panose="020B0604020202020204" pitchFamily="34" charset="0"/>
                          <a:cs typeface="Arial" panose="020B0604020202020204" pitchFamily="34" charset="0"/>
                        </a:rPr>
                        <a:t>ColyFloor</a:t>
                      </a:r>
                      <a:r>
                        <a:rPr lang="en-US" sz="1100" b="0" dirty="0">
                          <a:latin typeface="Arial" panose="020B0604020202020204" pitchFamily="34" charset="0"/>
                          <a:cs typeface="Arial" panose="020B0604020202020204" pitchFamily="34" charset="0"/>
                        </a:rPr>
                        <a:t> 3000MT</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100" b="0" dirty="0">
                          <a:latin typeface="Arial"/>
                          <a:cs typeface="Arial"/>
                        </a:rPr>
                        <a:t>Finish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6500FC or </a:t>
                      </a:r>
                      <a:r>
                        <a:rPr lang="en-US" sz="1100" b="0" dirty="0" err="1">
                          <a:latin typeface="Arial"/>
                          <a:cs typeface="Arial"/>
                        </a:rPr>
                        <a:t>ColyFloor</a:t>
                      </a:r>
                      <a:r>
                        <a:rPr lang="en-US" sz="1100" b="0" dirty="0">
                          <a:latin typeface="Arial"/>
                          <a:cs typeface="Arial"/>
                        </a:rPr>
                        <a:t> 6510SL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187996" y="2611191"/>
            <a:ext cx="6899564" cy="119543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Outstanding toughness with hard wearing and impact resistance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Good physical strength</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Specially blend aggregate engineered for quicker, easier and tighter trowel ability.</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High levels of chemical resistance to fuels and lubricants, most solvents and chemicals.</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Solvent free, low </a:t>
            </a:r>
            <a:r>
              <a:rPr lang="en-US" sz="1100" dirty="0" err="1">
                <a:solidFill>
                  <a:srgbClr val="221F1F"/>
                </a:solidFill>
                <a:latin typeface="Arial"/>
                <a:cs typeface="Arial"/>
              </a:rPr>
              <a:t>odour</a:t>
            </a:r>
            <a:r>
              <a:rPr lang="en-US" sz="1100" dirty="0">
                <a:solidFill>
                  <a:srgbClr val="221F1F"/>
                </a:solidFill>
                <a:latin typeface="Arial"/>
                <a:cs typeface="Arial"/>
              </a:rPr>
              <a:t>.</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User friendly</a:t>
            </a: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249412" y="1029292"/>
            <a:ext cx="6928907"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1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1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100" dirty="0" err="1">
                <a:latin typeface="Arial"/>
                <a:cs typeface="Arial"/>
              </a:rPr>
              <a:t>ColyFloor</a:t>
            </a:r>
            <a:r>
              <a:rPr lang="en-US" sz="11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34333" y="6682308"/>
            <a:ext cx="6899564" cy="1186497"/>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1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710999"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3000MT</a:t>
            </a:r>
          </a:p>
        </p:txBody>
      </p:sp>
      <p:sp>
        <p:nvSpPr>
          <p:cNvPr id="17" name="object 31">
            <a:extLst>
              <a:ext uri="{FF2B5EF4-FFF2-40B4-BE49-F238E27FC236}">
                <a16:creationId xmlns:a16="http://schemas.microsoft.com/office/drawing/2014/main" id="{E3A4FF7D-3B2A-4D9C-866E-68B3076126D8}"/>
              </a:ext>
            </a:extLst>
          </p:cNvPr>
          <p:cNvSpPr txBox="1"/>
          <p:nvPr/>
        </p:nvSpPr>
        <p:spPr>
          <a:xfrm>
            <a:off x="303336" y="3183926"/>
            <a:ext cx="6899564" cy="2341631"/>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1100" dirty="0">
              <a:latin typeface="Arial" panose="020B0604020202020204" pitchFamily="34" charset="0"/>
              <a:cs typeface="Arial" panose="020B0604020202020204" pitchFamily="34" charset="0"/>
            </a:endParaRPr>
          </a:p>
          <a:p>
            <a:pPr marL="20320" marR="12700" indent="0" algn="just">
              <a:lnSpc>
                <a:spcPct val="100000"/>
              </a:lnSpc>
            </a:pPr>
            <a:r>
              <a:rPr lang="en-US" sz="1100" dirty="0">
                <a:latin typeface="Arial" panose="020B0604020202020204" pitchFamily="34" charset="0"/>
                <a:cs typeface="Arial" panose="020B0604020202020204" pitchFamily="34" charset="0"/>
              </a:rPr>
              <a:t>Pour total Part B into the Part A container and mix both liquid part thoroughly for one minute by using suitable electrical stirrer (with 750 watt high power mixer) until a fully homogenous mix has been achieved, transfer Part A &amp; Part B (mixed) to a forced action mixer </a:t>
            </a:r>
            <a:r>
              <a:rPr lang="en-US" sz="1100" dirty="0" err="1">
                <a:latin typeface="Arial" panose="020B0604020202020204" pitchFamily="34" charset="0"/>
                <a:cs typeface="Arial" panose="020B0604020202020204" pitchFamily="34" charset="0"/>
              </a:rPr>
              <a:t>e.g</a:t>
            </a:r>
            <a:r>
              <a:rPr lang="en-US" sz="1100" dirty="0">
                <a:latin typeface="Arial" panose="020B0604020202020204" pitchFamily="34" charset="0"/>
                <a:cs typeface="Arial" panose="020B0604020202020204" pitchFamily="34" charset="0"/>
              </a:rPr>
              <a:t> a </a:t>
            </a:r>
            <a:r>
              <a:rPr lang="en-US" sz="1100" dirty="0" err="1">
                <a:latin typeface="Arial" panose="020B0604020202020204" pitchFamily="34" charset="0"/>
                <a:cs typeface="Arial" panose="020B0604020202020204" pitchFamily="34" charset="0"/>
              </a:rPr>
              <a:t>crete</a:t>
            </a:r>
            <a:r>
              <a:rPr lang="en-US" sz="1100" dirty="0">
                <a:latin typeface="Arial" panose="020B0604020202020204" pitchFamily="34" charset="0"/>
                <a:cs typeface="Arial" panose="020B0604020202020204" pitchFamily="34" charset="0"/>
              </a:rPr>
              <a:t> angle and mix with aggregate(Part C) until uniform.</a:t>
            </a:r>
          </a:p>
          <a:p>
            <a:pPr marL="20320" marR="12700" indent="0" algn="just">
              <a:lnSpc>
                <a:spcPct val="100000"/>
              </a:lnSpc>
            </a:pPr>
            <a:endParaRPr lang="en-US" sz="1100" dirty="0">
              <a:solidFill>
                <a:srgbClr val="221F1F"/>
              </a:solidFill>
              <a:latin typeface="Arial" panose="020B0604020202020204" pitchFamily="34" charset="0"/>
              <a:cs typeface="Arial" panose="020B0604020202020204" pitchFamily="34" charset="0"/>
            </a:endParaRPr>
          </a:p>
          <a:p>
            <a:pPr marL="191770" marR="12700" indent="-171450" algn="just">
              <a:lnSpc>
                <a:spcPct val="100000"/>
              </a:lnSpc>
              <a:buFont typeface="Wingdings" panose="05000000000000000000" pitchFamily="2" charset="2"/>
              <a:buChar char="§"/>
            </a:pPr>
            <a:r>
              <a:rPr lang="en-US" sz="1100" dirty="0">
                <a:latin typeface="Arial" panose="020B0604020202020204" pitchFamily="34" charset="0"/>
                <a:cs typeface="Arial" panose="020B0604020202020204" pitchFamily="34" charset="0"/>
              </a:rPr>
              <a:t>Apply </a:t>
            </a:r>
            <a:r>
              <a:rPr lang="en-US" sz="1100" dirty="0" err="1">
                <a:latin typeface="Arial" panose="020B0604020202020204" pitchFamily="34" charset="0"/>
                <a:cs typeface="Arial" panose="020B0604020202020204" pitchFamily="34" charset="0"/>
              </a:rPr>
              <a:t>ColyFloor</a:t>
            </a:r>
            <a:r>
              <a:rPr lang="en-US" sz="1100" dirty="0">
                <a:latin typeface="Arial" panose="020B0604020202020204" pitchFamily="34" charset="0"/>
                <a:cs typeface="Arial" panose="020B0604020202020204" pitchFamily="34" charset="0"/>
              </a:rPr>
              <a:t> 6000PM as a primer for sealing well the substrate porosity 80 µm – 100 µm.</a:t>
            </a:r>
          </a:p>
          <a:p>
            <a:pPr marL="191770" marR="12700" indent="-171450" algn="just">
              <a:lnSpc>
                <a:spcPct val="100000"/>
              </a:lnSpc>
              <a:buFont typeface="Wingdings" panose="05000000000000000000" pitchFamily="2" charset="2"/>
              <a:buChar char="§"/>
            </a:pPr>
            <a:r>
              <a:rPr lang="en-US" sz="1100" dirty="0">
                <a:latin typeface="Arial" panose="020B0604020202020204" pitchFamily="34" charset="0"/>
                <a:cs typeface="Arial" panose="020B0604020202020204" pitchFamily="34" charset="0"/>
              </a:rPr>
              <a:t>Usually within 8 -14 hours, </a:t>
            </a:r>
            <a:r>
              <a:rPr lang="en-US" sz="1100" dirty="0" err="1">
                <a:latin typeface="Arial" panose="020B0604020202020204" pitchFamily="34" charset="0"/>
                <a:cs typeface="Arial" panose="020B0604020202020204" pitchFamily="34" charset="0"/>
              </a:rPr>
              <a:t>ColyFloor</a:t>
            </a:r>
            <a:r>
              <a:rPr lang="en-US" sz="1100" dirty="0">
                <a:latin typeface="Arial" panose="020B0604020202020204" pitchFamily="34" charset="0"/>
                <a:cs typeface="Arial" panose="020B0604020202020204" pitchFamily="34" charset="0"/>
              </a:rPr>
              <a:t> 6000PM cured. Apply the mixed </a:t>
            </a:r>
            <a:r>
              <a:rPr lang="en-US" sz="1100" dirty="0" err="1">
                <a:latin typeface="Arial" panose="020B0604020202020204" pitchFamily="34" charset="0"/>
                <a:cs typeface="Arial" panose="020B0604020202020204" pitchFamily="34" charset="0"/>
              </a:rPr>
              <a:t>ColyFloor</a:t>
            </a:r>
            <a:r>
              <a:rPr lang="en-US" sz="1100" dirty="0">
                <a:latin typeface="Arial" panose="020B0604020202020204" pitchFamily="34" charset="0"/>
                <a:cs typeface="Arial" panose="020B0604020202020204" pitchFamily="34" charset="0"/>
              </a:rPr>
              <a:t> 3000MT , with 1 hours of priming (i.e. while the priming coat is still tacky), and spread the screed onto the primer floor with screed box as per requirement thickness, compact and finish using a steel blade trowel or power float.</a:t>
            </a:r>
          </a:p>
          <a:p>
            <a:pPr marL="191770" marR="12700" indent="-171450" algn="just">
              <a:lnSpc>
                <a:spcPct val="100000"/>
              </a:lnSpc>
              <a:buFont typeface="Wingdings" panose="05000000000000000000" pitchFamily="2" charset="2"/>
              <a:buChar char="§"/>
            </a:pPr>
            <a:r>
              <a:rPr lang="en-US" sz="1100" dirty="0">
                <a:latin typeface="Arial" panose="020B0604020202020204" pitchFamily="34" charset="0"/>
                <a:cs typeface="Arial" panose="020B0604020202020204" pitchFamily="34" charset="0"/>
              </a:rPr>
              <a:t>Do not apply when the relative humidity exceed 90% on when the surface to be coated is less than 5% above the dew point.</a:t>
            </a:r>
          </a:p>
          <a:p>
            <a:pPr marL="191770" marR="12700" indent="-171450"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Do not apply temperature below 5°C and temperature above 40°C</a:t>
            </a:r>
            <a:endParaRPr lang="en-US" sz="11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03336" y="5755735"/>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1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5863</TotalTime>
  <Words>941</Words>
  <Application>Microsoft Office PowerPoint</Application>
  <PresentationFormat>Custom</PresentationFormat>
  <Paragraphs>145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3000MT Epoxy Mortar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188</cp:revision>
  <dcterms:created xsi:type="dcterms:W3CDTF">2022-10-17T18:23:24Z</dcterms:created>
  <dcterms:modified xsi:type="dcterms:W3CDTF">2024-06-29T13:52:59Z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