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B8C"/>
    <a:srgbClr val="D22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30" d="100"/>
          <a:sy n="130" d="100"/>
        </p:scale>
        <p:origin x="1722" y="-30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023" y="3314954"/>
            <a:ext cx="6426262" cy="224561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134046" y="5988304"/>
            <a:ext cx="5292216" cy="267335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378015" y="2459482"/>
            <a:ext cx="3288734" cy="705764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3893559" y="2459482"/>
            <a:ext cx="3288734" cy="705764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5695" y="470196"/>
            <a:ext cx="6868918" cy="772302"/>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78015" y="2459482"/>
            <a:ext cx="6804277" cy="705764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2570505" y="9944862"/>
            <a:ext cx="2419298" cy="534670"/>
          </a:xfrm>
          <a:prstGeom prst="rect">
            <a:avLst/>
          </a:prstGeom>
        </p:spPr>
        <p:txBody>
          <a:bodyPr wrap="square" lIns="0" tIns="0" rIns="0" bIns="0">
            <a:no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015" y="9944862"/>
            <a:ext cx="1738871" cy="53467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a:xfrm>
            <a:off x="5443422" y="9944862"/>
            <a:ext cx="1738871" cy="53467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les@colycoating.com.m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ales@colycoating.com.my"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05612" y="1514229"/>
            <a:ext cx="6899564" cy="1532332"/>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Product </a:t>
            </a:r>
            <a:r>
              <a:rPr sz="1200" b="1" u="sng" dirty="0">
                <a:solidFill>
                  <a:schemeClr val="tx2"/>
                </a:solidFill>
                <a:latin typeface="Arial"/>
                <a:cs typeface="Arial"/>
              </a:rPr>
              <a:t>Description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200" b="0" dirty="0" err="1">
                <a:effectLst/>
                <a:latin typeface="Arial" panose="020B0604020202020204" pitchFamily="34" charset="0"/>
                <a:ea typeface="Times New Roman" panose="02020603050405020304" pitchFamily="18" charset="0"/>
                <a:cs typeface="Arial" panose="020B0604020202020204" pitchFamily="34" charset="0"/>
              </a:rPr>
              <a:t>ColyFloor</a:t>
            </a:r>
            <a:r>
              <a:rPr lang="en-US" sz="1200" b="0" dirty="0">
                <a:effectLst/>
                <a:latin typeface="Arial" panose="020B0604020202020204" pitchFamily="34" charset="0"/>
                <a:ea typeface="Times New Roman" panose="02020603050405020304" pitchFamily="18" charset="0"/>
                <a:cs typeface="Arial" panose="020B0604020202020204" pitchFamily="34" charset="0"/>
              </a:rPr>
              <a:t> 5000PM </a:t>
            </a:r>
            <a:r>
              <a:rPr lang="en-US" sz="1200" dirty="0">
                <a:latin typeface="Arial" panose="020B0604020202020204" pitchFamily="34" charset="0"/>
                <a:cs typeface="Arial" panose="020B0604020202020204" pitchFamily="34" charset="0"/>
              </a:rPr>
              <a:t>is a highly adaptable, quick-drying primer known for its exceptional penetration into concrete surfaces. It delivers outstanding sealing capabilities and ensures strong adhesion between the concrete and subsequent coatings. Widely employed as an anti-dust sealer or primer for new concrete, it is typically used in conjunction with </a:t>
            </a:r>
            <a:r>
              <a:rPr lang="en-US" sz="1200" dirty="0" err="1">
                <a:latin typeface="Arial" panose="020B0604020202020204" pitchFamily="34" charset="0"/>
                <a:cs typeface="Arial" panose="020B0604020202020204" pitchFamily="34" charset="0"/>
              </a:rPr>
              <a:t>ColyFloor</a:t>
            </a:r>
            <a:r>
              <a:rPr lang="en-US" sz="1200" dirty="0">
                <a:latin typeface="Arial" panose="020B0604020202020204" pitchFamily="34" charset="0"/>
                <a:cs typeface="Arial" panose="020B0604020202020204" pitchFamily="34" charset="0"/>
              </a:rPr>
              <a:t> range of intermediate and topcoat products.</a:t>
            </a:r>
            <a:endParaRPr lang="en-US" sz="10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36" name="Title 39">
            <a:extLst>
              <a:ext uri="{FF2B5EF4-FFF2-40B4-BE49-F238E27FC236}">
                <a16:creationId xmlns:a16="http://schemas.microsoft.com/office/drawing/2014/main" id="{4EA77D54-30E9-4860-8099-65B7A0154C8F}"/>
              </a:ext>
            </a:extLst>
          </p:cNvPr>
          <p:cNvSpPr>
            <a:spLocks noGrp="1"/>
          </p:cNvSpPr>
          <p:nvPr>
            <p:ph type="title"/>
          </p:nvPr>
        </p:nvSpPr>
        <p:spPr>
          <a:xfrm>
            <a:off x="189305" y="862790"/>
            <a:ext cx="6238943" cy="529807"/>
          </a:xfrm>
        </p:spPr>
        <p:txBody>
          <a:bodyPr/>
          <a:lstStyle/>
          <a:p>
            <a:r>
              <a:rPr lang="en-US" sz="2000" b="1" dirty="0" err="1">
                <a:latin typeface="Arial" panose="020B0604020202020204" pitchFamily="34" charset="0"/>
                <a:cs typeface="Arial" panose="020B0604020202020204" pitchFamily="34" charset="0"/>
              </a:rPr>
              <a:t>ColyFloor</a:t>
            </a:r>
            <a:r>
              <a:rPr lang="en-US" sz="2000" b="1" dirty="0">
                <a:latin typeface="Arial" panose="020B0604020202020204" pitchFamily="34" charset="0"/>
                <a:cs typeface="Arial" panose="020B0604020202020204" pitchFamily="34" charset="0"/>
              </a:rPr>
              <a:t> 5000PM</a:t>
            </a:r>
            <a:br>
              <a:rPr lang="en-US" sz="1800" dirty="0">
                <a:latin typeface="Arial Black" panose="020B0A040201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Solvent Free Epoxy Primer</a:t>
            </a:r>
            <a:br>
              <a:rPr lang="en-US" sz="1800" dirty="0">
                <a:latin typeface="Arial Black" panose="020B0A04020102020204" pitchFamily="34" charset="0"/>
                <a:cs typeface="Arial" panose="020B0604020202020204" pitchFamily="34" charset="0"/>
              </a:rPr>
            </a:br>
            <a:endParaRPr lang="en-MY" sz="1800" dirty="0">
              <a:latin typeface="Arial Black" panose="020B0A04020102020204" pitchFamily="34" charset="0"/>
              <a:cs typeface="Arial" panose="020B0604020202020204" pitchFamily="34" charset="0"/>
            </a:endParaRPr>
          </a:p>
        </p:txBody>
      </p:sp>
      <p:graphicFrame>
        <p:nvGraphicFramePr>
          <p:cNvPr id="58" name="object 34">
            <a:extLst>
              <a:ext uri="{FF2B5EF4-FFF2-40B4-BE49-F238E27FC236}">
                <a16:creationId xmlns:a16="http://schemas.microsoft.com/office/drawing/2014/main" id="{EC0232DE-4DC0-4ACA-9CE2-099FCC9CEBE2}"/>
              </a:ext>
            </a:extLst>
          </p:cNvPr>
          <p:cNvGraphicFramePr>
            <a:graphicFrameLocks noGrp="1"/>
          </p:cNvGraphicFramePr>
          <p:nvPr>
            <p:extLst>
              <p:ext uri="{D42A27DB-BD31-4B8C-83A1-F6EECF244321}">
                <p14:modId xmlns:p14="http://schemas.microsoft.com/office/powerpoint/2010/main" val="107376674"/>
              </p:ext>
            </p:extLst>
          </p:nvPr>
        </p:nvGraphicFramePr>
        <p:xfrm>
          <a:off x="230740" y="4322141"/>
          <a:ext cx="6848554" cy="4070180"/>
        </p:xfrm>
        <a:graphic>
          <a:graphicData uri="http://schemas.openxmlformats.org/drawingml/2006/table">
            <a:tbl>
              <a:tblPr firstRow="1" bandRow="1">
                <a:tableStyleId>{2D5ABB26-0587-4C30-8999-92F81FD0307C}</a:tableStyleId>
              </a:tblPr>
              <a:tblGrid>
                <a:gridCol w="1579533">
                  <a:extLst>
                    <a:ext uri="{9D8B030D-6E8A-4147-A177-3AD203B41FA5}">
                      <a16:colId xmlns:a16="http://schemas.microsoft.com/office/drawing/2014/main" val="20000"/>
                    </a:ext>
                  </a:extLst>
                </a:gridCol>
                <a:gridCol w="332615">
                  <a:extLst>
                    <a:ext uri="{9D8B030D-6E8A-4147-A177-3AD203B41FA5}">
                      <a16:colId xmlns:a16="http://schemas.microsoft.com/office/drawing/2014/main" val="574717361"/>
                    </a:ext>
                  </a:extLst>
                </a:gridCol>
                <a:gridCol w="4936406">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Product Information</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200" b="0" dirty="0">
                          <a:latin typeface="Arial" panose="020B0604020202020204" pitchFamily="34" charset="0"/>
                          <a:cs typeface="Arial" panose="020B0604020202020204" pitchFamily="34" charset="0"/>
                        </a:rPr>
                        <a:t>Finish</a:t>
                      </a:r>
                      <a:endParaRPr lang="en-US" sz="12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baseline="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a:latin typeface="Arial" panose="020B0604020202020204" pitchFamily="34" charset="0"/>
                          <a:cs typeface="Arial" panose="020B0604020202020204" pitchFamily="34" charset="0"/>
                        </a:rPr>
                        <a:t>Glossy</a:t>
                      </a:r>
                      <a:endParaRPr lang="en-US" sz="12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200" b="0" dirty="0">
                          <a:latin typeface="Arial" panose="020B0604020202020204" pitchFamily="34" charset="0"/>
                          <a:cs typeface="Arial" panose="020B0604020202020204" pitchFamily="34" charset="0"/>
                        </a:rPr>
                        <a:t>Color</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baseline="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Clear</a:t>
                      </a:r>
                      <a:endParaRPr lang="en-US"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200" b="0" dirty="0">
                          <a:latin typeface="Arial"/>
                          <a:cs typeface="Arial"/>
                        </a:rPr>
                        <a:t>Flashpoint</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&gt; 25 °C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0422">
                <a:tc>
                  <a:txBody>
                    <a:bodyPr/>
                    <a:lstStyle/>
                    <a:p>
                      <a:pPr marL="86360">
                        <a:lnSpc>
                          <a:spcPct val="100000"/>
                        </a:lnSpc>
                      </a:pPr>
                      <a:r>
                        <a:rPr lang="en-US" sz="1200" b="0" dirty="0">
                          <a:latin typeface="Arial"/>
                          <a:cs typeface="Arial"/>
                        </a:rPr>
                        <a:t>Volume Solids</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31 ± 2%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r>
                        <a:rPr lang="en-US" sz="1200" b="0" dirty="0">
                          <a:latin typeface="Arial"/>
                          <a:cs typeface="Arial"/>
                        </a:rPr>
                        <a:t>Specific Gravity</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0.96 ± 0.2kg/L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4311520"/>
                  </a:ext>
                </a:extLst>
              </a:tr>
              <a:tr h="210422">
                <a:tc>
                  <a:txBody>
                    <a:bodyPr/>
                    <a:lstStyle/>
                    <a:p>
                      <a:pPr marL="86360">
                        <a:lnSpc>
                          <a:spcPct val="100000"/>
                        </a:lnSpc>
                      </a:pPr>
                      <a:r>
                        <a:rPr lang="en-US" sz="1200" b="0" dirty="0">
                          <a:latin typeface="Arial"/>
                          <a:cs typeface="Arial"/>
                        </a:rPr>
                        <a:t>Tensile Adhesion (Pull-Off Strength)</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2 N/mm² failure in concrete (ASTM D4541)</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31957"/>
                  </a:ext>
                </a:extLst>
              </a:tr>
              <a:tr h="210422">
                <a:tc>
                  <a:txBody>
                    <a:bodyPr/>
                    <a:lstStyle/>
                    <a:p>
                      <a:pPr marL="86360">
                        <a:lnSpc>
                          <a:spcPct val="100000"/>
                        </a:lnSpc>
                      </a:pPr>
                      <a:r>
                        <a:rPr lang="en-US" sz="1200" b="0" dirty="0">
                          <a:latin typeface="Arial"/>
                          <a:cs typeface="Arial"/>
                        </a:rPr>
                        <a:t>Pot Life (30°C)</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7 hours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729505"/>
                  </a:ext>
                </a:extLst>
              </a:tr>
              <a:tr h="210422">
                <a:tc>
                  <a:txBody>
                    <a:bodyPr/>
                    <a:lstStyle/>
                    <a:p>
                      <a:pPr marL="86360">
                        <a:lnSpc>
                          <a:spcPct val="100000"/>
                        </a:lnSpc>
                      </a:pPr>
                      <a:r>
                        <a:rPr lang="en-US" sz="1200" b="0" dirty="0">
                          <a:latin typeface="Arial"/>
                          <a:cs typeface="Arial"/>
                        </a:rPr>
                        <a:t>Tough Dry (30°C)</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1 hours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023352"/>
                  </a:ext>
                </a:extLst>
              </a:tr>
              <a:tr h="210422">
                <a:tc>
                  <a:txBody>
                    <a:bodyPr/>
                    <a:lstStyle/>
                    <a:p>
                      <a:pPr marL="86360">
                        <a:lnSpc>
                          <a:spcPct val="100000"/>
                        </a:lnSpc>
                      </a:pPr>
                      <a:r>
                        <a:rPr lang="en-US" sz="1200" b="0" dirty="0">
                          <a:latin typeface="Arial"/>
                          <a:cs typeface="Arial"/>
                        </a:rPr>
                        <a:t>Recoating Time</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Min. 16 hours at 25°C, Max 48 hours at 25°C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4123820"/>
                  </a:ext>
                </a:extLst>
              </a:tr>
              <a:tr h="210422">
                <a:tc>
                  <a:txBody>
                    <a:bodyPr/>
                    <a:lstStyle/>
                    <a:p>
                      <a:pPr marL="86360">
                        <a:lnSpc>
                          <a:spcPct val="100000"/>
                        </a:lnSpc>
                      </a:pPr>
                      <a:r>
                        <a:rPr lang="en-US" sz="1200" b="0" dirty="0">
                          <a:latin typeface="Arial"/>
                          <a:cs typeface="Arial"/>
                        </a:rPr>
                        <a:t>Curing Times (25°C)</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After 24 hours (for light traffic), After 7 days (full cure for heavy services)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095507"/>
                  </a:ext>
                </a:extLst>
              </a:tr>
              <a:tr h="210422">
                <a:tc>
                  <a:txBody>
                    <a:bodyPr/>
                    <a:lstStyle/>
                    <a:p>
                      <a:pPr marL="86360">
                        <a:lnSpc>
                          <a:spcPct val="100000"/>
                        </a:lnSpc>
                      </a:pPr>
                      <a:r>
                        <a:rPr lang="en-US" sz="1200" b="0" dirty="0">
                          <a:latin typeface="Arial"/>
                          <a:cs typeface="Arial"/>
                        </a:rPr>
                        <a:t>Consumption</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8 -9/m²/L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64771"/>
                  </a:ext>
                </a:extLst>
              </a:tr>
              <a:tr h="210422">
                <a:tc>
                  <a:txBody>
                    <a:bodyPr/>
                    <a:lstStyle/>
                    <a:p>
                      <a:pPr marL="86360">
                        <a:lnSpc>
                          <a:spcPct val="100000"/>
                        </a:lnSpc>
                      </a:pPr>
                      <a:r>
                        <a:rPr lang="en-US" sz="1200" b="0" dirty="0">
                          <a:latin typeface="Arial"/>
                          <a:cs typeface="Arial"/>
                        </a:rPr>
                        <a:t>Packing</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5L (A: 3.80L ; B: 1.20L) 20L (A: 15L ; B: 5L)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1437042"/>
                  </a:ext>
                </a:extLst>
              </a:tr>
              <a:tr h="210422">
                <a:tc>
                  <a:txBody>
                    <a:bodyPr/>
                    <a:lstStyle/>
                    <a:p>
                      <a:pPr marL="86360">
                        <a:lnSpc>
                          <a:spcPct val="100000"/>
                        </a:lnSpc>
                      </a:pPr>
                      <a:r>
                        <a:rPr lang="en-US" sz="1200" b="0" dirty="0">
                          <a:latin typeface="Arial"/>
                          <a:cs typeface="Arial"/>
                        </a:rPr>
                        <a:t>Thinning</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Thinner C50</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8664692"/>
                  </a:ext>
                </a:extLst>
              </a:tr>
              <a:tr h="210422">
                <a:tc>
                  <a:txBody>
                    <a:bodyPr/>
                    <a:lstStyle/>
                    <a:p>
                      <a:pPr marL="86360">
                        <a:lnSpc>
                          <a:spcPct val="100000"/>
                        </a:lnSpc>
                      </a:pPr>
                      <a:r>
                        <a:rPr lang="en-US" sz="1200" b="0" dirty="0">
                          <a:latin typeface="Arial"/>
                          <a:cs typeface="Arial"/>
                        </a:rPr>
                        <a:t>Shelf Life &amp; Storage (unopened and in good conditions temperature 10°C - 30°C)</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12 months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581247"/>
                  </a:ext>
                </a:extLst>
              </a:tr>
            </a:tbl>
          </a:graphicData>
        </a:graphic>
      </p:graphicFrame>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graphicFrame>
        <p:nvGraphicFramePr>
          <p:cNvPr id="47" name="object 34">
            <a:extLst>
              <a:ext uri="{FF2B5EF4-FFF2-40B4-BE49-F238E27FC236}">
                <a16:creationId xmlns:a16="http://schemas.microsoft.com/office/drawing/2014/main" id="{6004BEA6-8CE3-45B8-8CCC-93CC85E972A7}"/>
              </a:ext>
            </a:extLst>
          </p:cNvPr>
          <p:cNvGraphicFramePr>
            <a:graphicFrameLocks noGrp="1"/>
          </p:cNvGraphicFramePr>
          <p:nvPr>
            <p:extLst>
              <p:ext uri="{D42A27DB-BD31-4B8C-83A1-F6EECF244321}">
                <p14:modId xmlns:p14="http://schemas.microsoft.com/office/powerpoint/2010/main" val="2814764591"/>
              </p:ext>
            </p:extLst>
          </p:nvPr>
        </p:nvGraphicFramePr>
        <p:xfrm>
          <a:off x="252054" y="8446654"/>
          <a:ext cx="7148276" cy="1317066"/>
        </p:xfrm>
        <a:graphic>
          <a:graphicData uri="http://schemas.openxmlformats.org/drawingml/2006/table">
            <a:tbl>
              <a:tblPr firstRow="1" bandRow="1">
                <a:tableStyleId>{2D5ABB26-0587-4C30-8999-92F81FD0307C}</a:tableStyleId>
              </a:tblPr>
              <a:tblGrid>
                <a:gridCol w="2163423">
                  <a:extLst>
                    <a:ext uri="{9D8B030D-6E8A-4147-A177-3AD203B41FA5}">
                      <a16:colId xmlns:a16="http://schemas.microsoft.com/office/drawing/2014/main" val="20000"/>
                    </a:ext>
                  </a:extLst>
                </a:gridCol>
                <a:gridCol w="228600">
                  <a:extLst>
                    <a:ext uri="{9D8B030D-6E8A-4147-A177-3AD203B41FA5}">
                      <a16:colId xmlns:a16="http://schemas.microsoft.com/office/drawing/2014/main" val="574717361"/>
                    </a:ext>
                  </a:extLst>
                </a:gridCol>
                <a:gridCol w="4756253">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Typical System for Concrete Floor</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200" b="1" u="sng" baseline="0" dirty="0">
                          <a:latin typeface="Arial" panose="020B0604020202020204" pitchFamily="34" charset="0"/>
                          <a:cs typeface="Arial" panose="020B0604020202020204" pitchFamily="34" charset="0"/>
                        </a:rPr>
                        <a:t>Coating Sequence</a:t>
                      </a:r>
                      <a:endParaRPr lang="en-US" sz="1200" b="1" u="sng"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lang="en-US" sz="12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Arial" panose="020B0604020202020204" pitchFamily="34" charset="0"/>
                          <a:cs typeface="Arial" panose="020B0604020202020204" pitchFamily="34" charset="0"/>
                        </a:rPr>
                        <a:t>Product Name</a:t>
                      </a:r>
                      <a:endParaRPr lang="en-US" sz="1200" b="1" u="sng"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200" b="0" dirty="0">
                          <a:latin typeface="Arial" panose="020B0604020202020204" pitchFamily="34" charset="0"/>
                          <a:cs typeface="Arial" panose="020B0604020202020204" pitchFamily="34" charset="0"/>
                        </a:rPr>
                        <a:t>Primer</a:t>
                      </a:r>
                      <a:endParaRPr lang="en-US" sz="12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baseline="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err="1">
                          <a:latin typeface="Arial" panose="020B0604020202020204" pitchFamily="34" charset="0"/>
                          <a:cs typeface="Arial" panose="020B0604020202020204" pitchFamily="34" charset="0"/>
                        </a:rPr>
                        <a:t>ColyFloor</a:t>
                      </a:r>
                      <a:r>
                        <a:rPr lang="en-US" sz="1200" b="0" baseline="0" dirty="0">
                          <a:latin typeface="Arial" panose="020B0604020202020204" pitchFamily="34" charset="0"/>
                          <a:cs typeface="Arial" panose="020B0604020202020204" pitchFamily="34" charset="0"/>
                        </a:rPr>
                        <a:t> 5000PM</a:t>
                      </a:r>
                      <a:endParaRPr lang="en-US" sz="12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200" b="0" dirty="0">
                          <a:latin typeface="Arial"/>
                          <a:cs typeface="Arial"/>
                        </a:rPr>
                        <a:t>Second Coat</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baseline="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err="1">
                          <a:latin typeface="Arial" panose="020B0604020202020204" pitchFamily="34" charset="0"/>
                          <a:cs typeface="Arial" panose="020B0604020202020204" pitchFamily="34" charset="0"/>
                        </a:rPr>
                        <a:t>ColyFloor</a:t>
                      </a:r>
                      <a:r>
                        <a:rPr lang="en-US" sz="1200" b="0" dirty="0">
                          <a:latin typeface="Arial" panose="020B0604020202020204" pitchFamily="34" charset="0"/>
                          <a:cs typeface="Arial" panose="020B0604020202020204" pitchFamily="34" charset="0"/>
                        </a:rPr>
                        <a:t> 5300FC or </a:t>
                      </a:r>
                      <a:r>
                        <a:rPr lang="en-US" sz="1200" b="0" dirty="0" err="1">
                          <a:latin typeface="Arial" panose="020B0604020202020204" pitchFamily="34" charset="0"/>
                          <a:cs typeface="Arial" panose="020B0604020202020204" pitchFamily="34" charset="0"/>
                        </a:rPr>
                        <a:t>ColyFloor</a:t>
                      </a:r>
                      <a:r>
                        <a:rPr lang="en-US" sz="1200" b="0" dirty="0">
                          <a:latin typeface="Arial" panose="020B0604020202020204" pitchFamily="34" charset="0"/>
                          <a:cs typeface="Arial" panose="020B0604020202020204" pitchFamily="34" charset="0"/>
                        </a:rPr>
                        <a:t> 5500FC</a:t>
                      </a:r>
                      <a:endParaRPr lang="en-US"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0422">
                <a:tc>
                  <a:txBody>
                    <a:bodyPr/>
                    <a:lstStyle/>
                    <a:p>
                      <a:pPr marL="86360">
                        <a:lnSpc>
                          <a:spcPct val="100000"/>
                        </a:lnSpc>
                      </a:pPr>
                      <a:r>
                        <a:rPr lang="en-US" sz="1200" b="0" dirty="0">
                          <a:latin typeface="Arial"/>
                          <a:cs typeface="Arial"/>
                        </a:rPr>
                        <a:t>Finish Coat</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err="1">
                          <a:latin typeface="Arial"/>
                          <a:cs typeface="Arial"/>
                        </a:rPr>
                        <a:t>ColyFloor</a:t>
                      </a:r>
                      <a:r>
                        <a:rPr lang="en-US" sz="1200" b="0" dirty="0">
                          <a:latin typeface="Arial"/>
                          <a:cs typeface="Arial"/>
                        </a:rPr>
                        <a:t> </a:t>
                      </a:r>
                      <a:r>
                        <a:rPr lang="en-US" sz="1200" b="0" dirty="0">
                          <a:latin typeface="Arial" panose="020B0604020202020204" pitchFamily="34" charset="0"/>
                          <a:cs typeface="Arial" panose="020B0604020202020204" pitchFamily="34" charset="0"/>
                        </a:rPr>
                        <a:t>5300FC or </a:t>
                      </a:r>
                      <a:r>
                        <a:rPr lang="en-US" sz="1200" b="0" dirty="0" err="1">
                          <a:latin typeface="Arial" panose="020B0604020202020204" pitchFamily="34" charset="0"/>
                          <a:cs typeface="Arial" panose="020B0604020202020204" pitchFamily="34" charset="0"/>
                        </a:rPr>
                        <a:t>ColyFloor</a:t>
                      </a:r>
                      <a:r>
                        <a:rPr lang="en-US" sz="1200" b="0" dirty="0">
                          <a:latin typeface="Arial" panose="020B0604020202020204" pitchFamily="34" charset="0"/>
                          <a:cs typeface="Arial" panose="020B0604020202020204" pitchFamily="34" charset="0"/>
                        </a:rPr>
                        <a:t> 5500FC</a:t>
                      </a:r>
                      <a:endParaRPr lang="en-US"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6161819"/>
                  </a:ext>
                </a:extLst>
              </a:tr>
            </a:tbl>
          </a:graphicData>
        </a:graphic>
      </p:graphicFrame>
      <p:sp>
        <p:nvSpPr>
          <p:cNvPr id="49" name="object 29">
            <a:extLst>
              <a:ext uri="{FF2B5EF4-FFF2-40B4-BE49-F238E27FC236}">
                <a16:creationId xmlns:a16="http://schemas.microsoft.com/office/drawing/2014/main" id="{5E7185B1-DFC7-4801-BD3D-AB4026EE4A19}"/>
              </a:ext>
            </a:extLst>
          </p:cNvPr>
          <p:cNvSpPr/>
          <p:nvPr/>
        </p:nvSpPr>
        <p:spPr>
          <a:xfrm flipV="1">
            <a:off x="198880" y="10393819"/>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50" name="object 35">
            <a:extLst>
              <a:ext uri="{FF2B5EF4-FFF2-40B4-BE49-F238E27FC236}">
                <a16:creationId xmlns:a16="http://schemas.microsoft.com/office/drawing/2014/main" id="{2EAB41C1-D594-44B2-9364-BD7A411FD628}"/>
              </a:ext>
            </a:extLst>
          </p:cNvPr>
          <p:cNvSpPr txBox="1"/>
          <p:nvPr/>
        </p:nvSpPr>
        <p:spPr>
          <a:xfrm>
            <a:off x="1720850" y="10008699"/>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3"/>
              </a:rPr>
              <a:t>sales@colycoating.com.my</a:t>
            </a:r>
            <a:r>
              <a:rPr lang="en-MY" sz="800" dirty="0"/>
              <a:t> ; Web-site : www.colycoating.com.my</a:t>
            </a:r>
            <a:endParaRPr sz="650" dirty="0">
              <a:latin typeface="Arial"/>
              <a:cs typeface="Arial"/>
            </a:endParaRPr>
          </a:p>
        </p:txBody>
      </p:sp>
      <p:pic>
        <p:nvPicPr>
          <p:cNvPr id="51" name="Picture 50">
            <a:extLst>
              <a:ext uri="{FF2B5EF4-FFF2-40B4-BE49-F238E27FC236}">
                <a16:creationId xmlns:a16="http://schemas.microsoft.com/office/drawing/2014/main" id="{07CEFD54-B4AB-4B0F-8C65-A3ED52E8659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87996" y="9718040"/>
            <a:ext cx="1453515" cy="734060"/>
          </a:xfrm>
          <a:prstGeom prst="rect">
            <a:avLst/>
          </a:prstGeom>
        </p:spPr>
      </p:pic>
      <p:sp>
        <p:nvSpPr>
          <p:cNvPr id="59" name="object 29">
            <a:extLst>
              <a:ext uri="{FF2B5EF4-FFF2-40B4-BE49-F238E27FC236}">
                <a16:creationId xmlns:a16="http://schemas.microsoft.com/office/drawing/2014/main" id="{5869A19B-B759-47E4-8C13-F6A5F908DF57}"/>
              </a:ext>
            </a:extLst>
          </p:cNvPr>
          <p:cNvSpPr/>
          <p:nvPr/>
        </p:nvSpPr>
        <p:spPr>
          <a:xfrm flipV="1">
            <a:off x="201445" y="1303797"/>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15" name="object 31">
            <a:extLst>
              <a:ext uri="{FF2B5EF4-FFF2-40B4-BE49-F238E27FC236}">
                <a16:creationId xmlns:a16="http://schemas.microsoft.com/office/drawing/2014/main" id="{B8D9CCE5-7B7F-47F7-B554-557238EBB70F}"/>
              </a:ext>
            </a:extLst>
          </p:cNvPr>
          <p:cNvSpPr txBox="1"/>
          <p:nvPr/>
        </p:nvSpPr>
        <p:spPr>
          <a:xfrm>
            <a:off x="241397" y="3030715"/>
            <a:ext cx="6899564" cy="1532332"/>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Benefits</a:t>
            </a:r>
            <a:endParaRPr sz="1200" u="sng" dirty="0">
              <a:solidFill>
                <a:schemeClr val="tx2"/>
              </a:solidFill>
              <a:latin typeface="Arial"/>
              <a:cs typeface="Arial"/>
            </a:endParaRPr>
          </a:p>
          <a:p>
            <a:pPr algn="just">
              <a:lnSpc>
                <a:spcPts val="800"/>
              </a:lnSpc>
              <a:spcBef>
                <a:spcPts val="14"/>
              </a:spcBef>
            </a:pPr>
            <a:endParaRPr sz="800" dirty="0"/>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Excellent penetration into concrete substrate</a:t>
            </a:r>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Excellent adhesion strength</a:t>
            </a:r>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High levels of chemical resistance.</a:t>
            </a:r>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User friendly</a:t>
            </a:r>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Compatible with wide range of topcoats</a:t>
            </a:r>
          </a:p>
          <a:p>
            <a:pPr marL="191770" marR="12700" indent="-171450" algn="just">
              <a:lnSpc>
                <a:spcPct val="100000"/>
              </a:lnSpc>
              <a:buFont typeface="Wingdings" panose="05000000000000000000" pitchFamily="2" charset="2"/>
              <a:buChar char="§"/>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249193" y="10452100"/>
            <a:ext cx="6858584" cy="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35" name="object 35"/>
          <p:cNvSpPr txBox="1"/>
          <p:nvPr/>
        </p:nvSpPr>
        <p:spPr>
          <a:xfrm>
            <a:off x="1799641" y="9787320"/>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2"/>
              </a:rPr>
              <a:t>sales@colycoating.com.my</a:t>
            </a:r>
            <a:r>
              <a:rPr lang="en-MY" sz="800" dirty="0"/>
              <a:t> ; Web-site : www.colycoating.com.my</a:t>
            </a:r>
            <a:endParaRPr sz="650" dirty="0">
              <a:latin typeface="Arial"/>
              <a:cs typeface="Arial"/>
            </a:endParaRPr>
          </a:p>
        </p:txBody>
      </p:sp>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pic>
        <p:nvPicPr>
          <p:cNvPr id="19" name="Picture 18">
            <a:extLst>
              <a:ext uri="{FF2B5EF4-FFF2-40B4-BE49-F238E27FC236}">
                <a16:creationId xmlns:a16="http://schemas.microsoft.com/office/drawing/2014/main" id="{7EFA6A04-7EAD-4A87-B563-C4B49576540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34333" y="9551670"/>
            <a:ext cx="1453515" cy="734060"/>
          </a:xfrm>
          <a:prstGeom prst="rect">
            <a:avLst/>
          </a:prstGeom>
        </p:spPr>
      </p:pic>
      <p:sp>
        <p:nvSpPr>
          <p:cNvPr id="21" name="object 31">
            <a:extLst>
              <a:ext uri="{FF2B5EF4-FFF2-40B4-BE49-F238E27FC236}">
                <a16:creationId xmlns:a16="http://schemas.microsoft.com/office/drawing/2014/main" id="{9CC221E0-ABF3-4F5E-A6AA-E7CC32320002}"/>
              </a:ext>
            </a:extLst>
          </p:cNvPr>
          <p:cNvSpPr txBox="1"/>
          <p:nvPr/>
        </p:nvSpPr>
        <p:spPr>
          <a:xfrm>
            <a:off x="317823" y="970854"/>
            <a:ext cx="6899564" cy="2147558"/>
          </a:xfrm>
          <a:prstGeom prst="rect">
            <a:avLst/>
          </a:prstGeom>
        </p:spPr>
        <p:txBody>
          <a:bodyPr vert="horz" wrap="square" lIns="0" tIns="0" rIns="0" bIns="0" rtlCol="0">
            <a:noAutofit/>
          </a:bodyPr>
          <a:lstStyle/>
          <a:p>
            <a:pPr marL="12700" marR="1899920" algn="just">
              <a:lnSpc>
                <a:spcPct val="100000"/>
              </a:lnSpc>
            </a:pPr>
            <a:r>
              <a:rPr lang="en-US" sz="1200" b="1" u="sng" dirty="0" err="1">
                <a:solidFill>
                  <a:schemeClr val="tx2"/>
                </a:solidFill>
                <a:latin typeface="Arial"/>
                <a:cs typeface="Arial"/>
              </a:rPr>
              <a:t>Shubstrate</a:t>
            </a:r>
            <a:r>
              <a:rPr lang="en-US" sz="1200" b="1" u="sng" dirty="0">
                <a:solidFill>
                  <a:schemeClr val="tx2"/>
                </a:solidFill>
                <a:latin typeface="Arial"/>
                <a:cs typeface="Arial"/>
              </a:rPr>
              <a:t> Requirement &amp; Preparation</a:t>
            </a:r>
            <a:endParaRPr sz="1200" u="sng" dirty="0">
              <a:solidFill>
                <a:schemeClr val="tx2"/>
              </a:solidFill>
              <a:latin typeface="Arial"/>
              <a:cs typeface="Arial"/>
            </a:endParaRPr>
          </a:p>
          <a:p>
            <a:pPr algn="just">
              <a:lnSpc>
                <a:spcPts val="800"/>
              </a:lnSpc>
              <a:spcBef>
                <a:spcPts val="14"/>
              </a:spcBef>
            </a:pPr>
            <a:endParaRPr sz="800" dirty="0"/>
          </a:p>
          <a:p>
            <a:pPr marL="20320" marR="12700" algn="just">
              <a:lnSpc>
                <a:spcPct val="100000"/>
              </a:lnSpc>
            </a:pPr>
            <a:r>
              <a:rPr lang="en-US" sz="1200" dirty="0">
                <a:latin typeface="Arial"/>
                <a:cs typeface="Arial"/>
              </a:rPr>
              <a:t>Substrate concrete screed should a minimum of compressive strength 25N/mm² and adhesive pull-off strength of minimum 1.5N/mm² (concrete failure). New concrete floor should be a minimum of 28 days and must be dry to below a moisture content of 4%. For adequate adhesion of coatings to concrete surface should be free of laitance. Oil, grease, dust, paint residues, algae, loose and friable material must be completely removed form all surface before application the product.</a:t>
            </a:r>
          </a:p>
          <a:p>
            <a:pPr marL="20320" marR="12700" algn="just">
              <a:lnSpc>
                <a:spcPct val="100000"/>
              </a:lnSpc>
            </a:pPr>
            <a:r>
              <a:rPr lang="en-US" sz="1200" dirty="0">
                <a:latin typeface="Arial"/>
                <a:cs typeface="Arial"/>
              </a:rPr>
              <a:t>Rough contaminations and high spots can be remove by grinding. Concrete substrates must be prepared mechanically using abrasive blast cleaning or scarifying equipment to remove cement laitance and a achieved on open texture surface. Surface must be dry and free from any leakage source. All surface cracks, damage concrete surface must first be repair with </a:t>
            </a:r>
            <a:r>
              <a:rPr lang="en-US" sz="1200" dirty="0" err="1">
                <a:latin typeface="Arial"/>
                <a:cs typeface="Arial"/>
              </a:rPr>
              <a:t>ColyFloor</a:t>
            </a:r>
            <a:r>
              <a:rPr lang="en-US" sz="1200" dirty="0">
                <a:latin typeface="Arial"/>
                <a:cs typeface="Arial"/>
              </a:rPr>
              <a:t> epoxy repair compound.</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
        <p:nvSpPr>
          <p:cNvPr id="27" name="object 31">
            <a:extLst>
              <a:ext uri="{FF2B5EF4-FFF2-40B4-BE49-F238E27FC236}">
                <a16:creationId xmlns:a16="http://schemas.microsoft.com/office/drawing/2014/main" id="{5A5A36B6-9D71-4BD8-A7BE-B8FEC4B7A213}"/>
              </a:ext>
            </a:extLst>
          </p:cNvPr>
          <p:cNvSpPr txBox="1"/>
          <p:nvPr/>
        </p:nvSpPr>
        <p:spPr>
          <a:xfrm>
            <a:off x="328468" y="6821090"/>
            <a:ext cx="6899564" cy="1105915"/>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Safety Precaution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200" b="0" dirty="0">
                <a:effectLst/>
                <a:latin typeface="Arial" panose="020B0604020202020204" pitchFamily="34" charset="0"/>
                <a:ea typeface="Times New Roman" panose="02020603050405020304" pitchFamily="18" charset="0"/>
                <a:cs typeface="Arial" panose="020B0604020202020204" pitchFamily="34" charset="0"/>
              </a:rPr>
              <a:t>This product is flammable and must be kept away from any source of ignition. Use under well ventilated conditions. Do not breathe or inhale mist. Avoid skin contact. Spillage on the skin should immediately be removed with suitable cleanser, soap and water. Eyes should be well flushed with water and medical attention sought immediately. Keep out of reach of children.</a:t>
            </a: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8" name="TextBox 7">
            <a:extLst>
              <a:ext uri="{FF2B5EF4-FFF2-40B4-BE49-F238E27FC236}">
                <a16:creationId xmlns:a16="http://schemas.microsoft.com/office/drawing/2014/main" id="{9A448D94-2E74-4EB2-9B93-EA58E0035FBF}"/>
              </a:ext>
            </a:extLst>
          </p:cNvPr>
          <p:cNvSpPr txBox="1"/>
          <p:nvPr/>
        </p:nvSpPr>
        <p:spPr>
          <a:xfrm>
            <a:off x="218250" y="9006820"/>
            <a:ext cx="6908986" cy="461665"/>
          </a:xfrm>
          <a:prstGeom prst="rect">
            <a:avLst/>
          </a:prstGeom>
          <a:noFill/>
        </p:spPr>
        <p:txBody>
          <a:bodyPr wrap="square" rtlCol="0">
            <a:spAutoFit/>
          </a:bodyPr>
          <a:lstStyle/>
          <a:p>
            <a:pPr algn="just"/>
            <a:r>
              <a:rPr lang="en-US" sz="800" b="1" dirty="0">
                <a:latin typeface="Arial" panose="020B0604020202020204" pitchFamily="34" charset="0"/>
                <a:cs typeface="Arial" panose="020B0604020202020204" pitchFamily="34" charset="0"/>
              </a:rPr>
              <a:t>Disclaimer: </a:t>
            </a:r>
            <a:r>
              <a:rPr lang="en-US" sz="800" dirty="0">
                <a:latin typeface="Arial" panose="020B0604020202020204" pitchFamily="34" charset="0"/>
                <a:cs typeface="Arial" panose="020B0604020202020204" pitchFamily="34" charset="0"/>
              </a:rPr>
              <a:t>The above information  is given to the best of our knowledge based on laboratory tests and practical experience. However, since we cannot anticipate or control the many conditions under which our product by be used, we can only guarantee the quality of the product itself. We reserve the right to alter the given data without prior notice.</a:t>
            </a:r>
          </a:p>
        </p:txBody>
      </p:sp>
      <p:sp>
        <p:nvSpPr>
          <p:cNvPr id="9" name="TextBox 8">
            <a:extLst>
              <a:ext uri="{FF2B5EF4-FFF2-40B4-BE49-F238E27FC236}">
                <a16:creationId xmlns:a16="http://schemas.microsoft.com/office/drawing/2014/main" id="{D12350B3-3FE4-406E-907B-45E2AFF68B76}"/>
              </a:ext>
            </a:extLst>
          </p:cNvPr>
          <p:cNvSpPr txBox="1"/>
          <p:nvPr/>
        </p:nvSpPr>
        <p:spPr>
          <a:xfrm>
            <a:off x="6095410" y="10453767"/>
            <a:ext cx="115132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REV Date: Dec 2023</a:t>
            </a:r>
          </a:p>
        </p:txBody>
      </p:sp>
      <p:sp>
        <p:nvSpPr>
          <p:cNvPr id="10" name="TextBox 9">
            <a:extLst>
              <a:ext uri="{FF2B5EF4-FFF2-40B4-BE49-F238E27FC236}">
                <a16:creationId xmlns:a16="http://schemas.microsoft.com/office/drawing/2014/main" id="{AFAFACD3-0246-4BB5-B454-662EA91C0BF4}"/>
              </a:ext>
            </a:extLst>
          </p:cNvPr>
          <p:cNvSpPr txBox="1"/>
          <p:nvPr/>
        </p:nvSpPr>
        <p:spPr>
          <a:xfrm>
            <a:off x="120650" y="496516"/>
            <a:ext cx="2702984" cy="246221"/>
          </a:xfrm>
          <a:prstGeom prst="rect">
            <a:avLst/>
          </a:prstGeom>
          <a:noFill/>
        </p:spPr>
        <p:txBody>
          <a:bodyPr wrap="none" rtlCol="0">
            <a:spAutoFit/>
          </a:bodyPr>
          <a:lstStyle/>
          <a:p>
            <a:r>
              <a:rPr lang="en-US" sz="1000" b="1" dirty="0">
                <a:solidFill>
                  <a:schemeClr val="bg1"/>
                </a:solidFill>
                <a:latin typeface="Arial" panose="020B0604020202020204" pitchFamily="34" charset="0"/>
                <a:cs typeface="Arial" panose="020B0604020202020204" pitchFamily="34" charset="0"/>
              </a:rPr>
              <a:t>Technical Data Sheet – </a:t>
            </a:r>
            <a:r>
              <a:rPr lang="en-US" sz="1000" b="1" dirty="0" err="1">
                <a:solidFill>
                  <a:schemeClr val="bg1"/>
                </a:solidFill>
                <a:latin typeface="Arial" panose="020B0604020202020204" pitchFamily="34" charset="0"/>
                <a:cs typeface="Arial" panose="020B0604020202020204" pitchFamily="34" charset="0"/>
              </a:rPr>
              <a:t>ColyFloor</a:t>
            </a:r>
            <a:r>
              <a:rPr lang="en-US" sz="1000" b="1" dirty="0">
                <a:solidFill>
                  <a:schemeClr val="bg1"/>
                </a:solidFill>
                <a:latin typeface="Arial" panose="020B0604020202020204" pitchFamily="34" charset="0"/>
                <a:cs typeface="Arial" panose="020B0604020202020204" pitchFamily="34" charset="0"/>
              </a:rPr>
              <a:t> 5000PM</a:t>
            </a:r>
          </a:p>
        </p:txBody>
      </p:sp>
      <p:sp>
        <p:nvSpPr>
          <p:cNvPr id="17" name="object 31">
            <a:extLst>
              <a:ext uri="{FF2B5EF4-FFF2-40B4-BE49-F238E27FC236}">
                <a16:creationId xmlns:a16="http://schemas.microsoft.com/office/drawing/2014/main" id="{E3A4FF7D-3B2A-4D9C-866E-68B3076126D8}"/>
              </a:ext>
            </a:extLst>
          </p:cNvPr>
          <p:cNvSpPr txBox="1"/>
          <p:nvPr/>
        </p:nvSpPr>
        <p:spPr>
          <a:xfrm>
            <a:off x="323179" y="3441147"/>
            <a:ext cx="6899564" cy="1692032"/>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Maxing And Application</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latin typeface="Arial"/>
                <a:cs typeface="Arial"/>
              </a:rPr>
              <a:t>Pour total Part B in the Part A container and mix both liquid part thoroughly for one minute by using a suitable electrical stirrer (with 750 watt high power mixer) until a fully homogenous mix has bee achieved.</a:t>
            </a:r>
          </a:p>
          <a:p>
            <a:pPr marL="20320" marR="12700" indent="0" algn="just">
              <a:lnSpc>
                <a:spcPct val="100000"/>
              </a:lnSpc>
            </a:pPr>
            <a:endParaRPr lang="en-US" sz="10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5000PM can be use by suitable roller, brush or trowel and overwork with a roller.</a:t>
            </a:r>
          </a:p>
          <a:p>
            <a:pPr marL="191770" marR="12700" indent="-171450" algn="just">
              <a:lnSpc>
                <a:spcPct val="100000"/>
              </a:lnSpc>
              <a:buFont typeface="Wingdings" panose="05000000000000000000" pitchFamily="2" charset="2"/>
              <a:buChar char="§"/>
            </a:pPr>
            <a:r>
              <a:rPr lang="en-US" sz="1200" dirty="0" err="1">
                <a:latin typeface="Arial"/>
                <a:cs typeface="Arial"/>
              </a:rPr>
              <a:t>ColyFloor</a:t>
            </a:r>
            <a:r>
              <a:rPr lang="en-US" sz="1200">
                <a:latin typeface="Arial"/>
                <a:cs typeface="Arial"/>
              </a:rPr>
              <a:t> 5000PM </a:t>
            </a:r>
            <a:r>
              <a:rPr lang="en-US" sz="1200" dirty="0">
                <a:latin typeface="Arial"/>
                <a:cs typeface="Arial"/>
              </a:rPr>
              <a:t>should apply within the pot life times at 28°C</a:t>
            </a:r>
          </a:p>
          <a:p>
            <a:pPr marL="191770" marR="12700" indent="-171450" algn="just">
              <a:lnSpc>
                <a:spcPct val="100000"/>
              </a:lnSpc>
              <a:buFont typeface="Wingdings" panose="05000000000000000000" pitchFamily="2" charset="2"/>
              <a:buChar char="§"/>
            </a:pPr>
            <a:r>
              <a:rPr lang="en-US" sz="1200" dirty="0">
                <a:latin typeface="Arial"/>
                <a:cs typeface="Arial"/>
              </a:rPr>
              <a:t>Substrate temperature should not apply below 5°C and temperature above the dew point.</a:t>
            </a:r>
          </a:p>
          <a:p>
            <a:pPr marL="20320" marR="12700" indent="0" algn="just">
              <a:lnSpc>
                <a:spcPct val="100000"/>
              </a:lnSpc>
            </a:pPr>
            <a:endParaRPr lang="en-US" sz="1200" dirty="0">
              <a:solidFill>
                <a:srgbClr val="221F1F"/>
              </a:solidFill>
              <a:latin typeface="Arial"/>
              <a:cs typeface="Arial"/>
            </a:endParaRPr>
          </a:p>
          <a:p>
            <a:pPr marL="20320" marR="12700" indent="0" algn="just">
              <a:lnSpc>
                <a:spcPct val="100000"/>
              </a:lnSpc>
            </a:pPr>
            <a:endParaRPr lang="en-US" sz="12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18" name="object 31">
            <a:extLst>
              <a:ext uri="{FF2B5EF4-FFF2-40B4-BE49-F238E27FC236}">
                <a16:creationId xmlns:a16="http://schemas.microsoft.com/office/drawing/2014/main" id="{684C041A-6810-49B3-B0FD-EB79FE26AF88}"/>
              </a:ext>
            </a:extLst>
          </p:cNvPr>
          <p:cNvSpPr txBox="1"/>
          <p:nvPr/>
        </p:nvSpPr>
        <p:spPr>
          <a:xfrm>
            <a:off x="328468" y="5560222"/>
            <a:ext cx="6899564" cy="82935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Maintenance and care after cure</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solidFill>
                  <a:srgbClr val="221F1F"/>
                </a:solidFill>
                <a:latin typeface="Arial"/>
                <a:cs typeface="Arial"/>
              </a:rPr>
              <a:t>Recommend basic cleaning and maintenance will prolong the life of epoxy floors, clean regularly using a single or double headed rotary scrubber drier in conjunction with alkaline detergent.</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Tree>
    <p:extLst>
      <p:ext uri="{BB962C8B-B14F-4D97-AF65-F5344CB8AC3E}">
        <p14:creationId xmlns:p14="http://schemas.microsoft.com/office/powerpoint/2010/main" val="291692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5812</TotalTime>
  <Words>830</Words>
  <Application>Microsoft Office PowerPoint</Application>
  <PresentationFormat>Custom</PresentationFormat>
  <Paragraphs>150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Wingdings</vt:lpstr>
      <vt:lpstr>Office Theme</vt:lpstr>
      <vt:lpstr>ColyFloor 5000PM Solvent Free Epoxy Primer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KCC i-Krete MF Apr 14</dc:title>
  <dc:creator>ThinkPad</dc:creator>
  <cp:lastModifiedBy>Mac</cp:lastModifiedBy>
  <cp:revision>183</cp:revision>
  <dcterms:created xsi:type="dcterms:W3CDTF">2022-10-17T18:23:24Z</dcterms:created>
  <dcterms:modified xsi:type="dcterms:W3CDTF">2024-06-29T14:19:25Z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2014-04-14T00:00:00Z</vt:filetime>
  </property>
  <property fmtid="{D5CDD505-2E9C-101B-9397-08002B2CF9AE}" pid="3" name="LastSaved">
    <vt:filetime>2022-10-17T00:00:00Z</vt:filetime>
  </property>
</Properties>
</file>