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Lst>
  <p:sldSz cx="7556500" cy="10693400"/>
  <p:notesSz cx="7556500" cy="10693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4B8C"/>
    <a:srgbClr val="D2232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2418" y="-540"/>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023" y="3314954"/>
            <a:ext cx="6426262" cy="2245613"/>
          </a:xfrm>
          <a:prstGeom prst="rect">
            <a:avLst/>
          </a:prstGeom>
        </p:spPr>
        <p:txBody>
          <a:bodyPr wrap="square" lIns="0" tIns="0" rIns="0" bIns="0">
            <a:noAutofit/>
          </a:bodyPr>
          <a:lstStyle/>
          <a:p>
            <a:endParaRPr/>
          </a:p>
        </p:txBody>
      </p:sp>
      <p:sp>
        <p:nvSpPr>
          <p:cNvPr id="3" name="Holder 3"/>
          <p:cNvSpPr>
            <a:spLocks noGrp="1"/>
          </p:cNvSpPr>
          <p:nvPr>
            <p:ph type="subTitle" idx="4"/>
          </p:nvPr>
        </p:nvSpPr>
        <p:spPr>
          <a:xfrm>
            <a:off x="1134046" y="5988304"/>
            <a:ext cx="5292216" cy="2673350"/>
          </a:xfrm>
          <a:prstGeom prst="rect">
            <a:avLst/>
          </a:prstGeom>
        </p:spPr>
        <p:txBody>
          <a:bodyPr wrap="square" lIns="0" tIns="0" rIns="0" bIns="0">
            <a:noAutofit/>
          </a:body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29-Jun-24</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p>
            <a:endParaRPr/>
          </a:p>
        </p:txBody>
      </p:sp>
      <p:sp>
        <p:nvSpPr>
          <p:cNvPr id="3" name="Holder 3"/>
          <p:cNvSpPr>
            <a:spLocks noGrp="1"/>
          </p:cNvSpPr>
          <p:nvPr>
            <p:ph type="body" idx="1"/>
          </p:nvPr>
        </p:nvSpPr>
        <p:spPr/>
        <p:txBody>
          <a:bodyPr lIns="0" tIns="0" rIns="0" bIns="0"/>
          <a:lstStyle/>
          <a:p>
            <a:endParaRPr dirty="0"/>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29-Jun-24</a:t>
            </a:fld>
            <a:endParaRPr lang="en-US" dirty="0"/>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p>
            <a:endParaRPr/>
          </a:p>
        </p:txBody>
      </p:sp>
      <p:sp>
        <p:nvSpPr>
          <p:cNvPr id="3" name="Holder 3"/>
          <p:cNvSpPr>
            <a:spLocks noGrp="1"/>
          </p:cNvSpPr>
          <p:nvPr>
            <p:ph sz="half" idx="2"/>
          </p:nvPr>
        </p:nvSpPr>
        <p:spPr>
          <a:xfrm>
            <a:off x="378015" y="2459482"/>
            <a:ext cx="3288734" cy="7057644"/>
          </a:xfrm>
          <a:prstGeom prst="rect">
            <a:avLst/>
          </a:prstGeom>
        </p:spPr>
        <p:txBody>
          <a:bodyPr wrap="square" lIns="0" tIns="0" rIns="0" bIns="0">
            <a:noAutofit/>
          </a:bodyPr>
          <a:lstStyle/>
          <a:p>
            <a:endParaRPr/>
          </a:p>
        </p:txBody>
      </p:sp>
      <p:sp>
        <p:nvSpPr>
          <p:cNvPr id="4" name="Holder 4"/>
          <p:cNvSpPr>
            <a:spLocks noGrp="1"/>
          </p:cNvSpPr>
          <p:nvPr>
            <p:ph sz="half" idx="3"/>
          </p:nvPr>
        </p:nvSpPr>
        <p:spPr>
          <a:xfrm>
            <a:off x="3893559" y="2459482"/>
            <a:ext cx="3288734" cy="7057644"/>
          </a:xfrm>
          <a:prstGeom prst="rect">
            <a:avLst/>
          </a:prstGeom>
        </p:spPr>
        <p:txBody>
          <a:bodyPr wrap="square" lIns="0" tIns="0" rIns="0" bIns="0">
            <a:noAutofit/>
          </a:body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29-Jun-24</a:t>
            </a:fld>
            <a:endParaRPr lang="en-US" dirty="0"/>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29-Jun-24</a:t>
            </a:fld>
            <a:endParaRPr lang="en-US" dirty="0"/>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smtClean="0"/>
              <a:t>29-Jun-24</a:t>
            </a:fld>
            <a:endParaRPr lang="en-US" dirty="0"/>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45695" y="470196"/>
            <a:ext cx="6868918" cy="772302"/>
          </a:xfrm>
          <a:prstGeom prst="rect">
            <a:avLst/>
          </a:prstGeom>
        </p:spPr>
        <p:txBody>
          <a:bodyPr wrap="square" lIns="0" tIns="0" rIns="0" bIns="0">
            <a:noAutofit/>
          </a:bodyPr>
          <a:lstStyle/>
          <a:p>
            <a:endParaRPr/>
          </a:p>
        </p:txBody>
      </p:sp>
      <p:sp>
        <p:nvSpPr>
          <p:cNvPr id="3" name="Holder 3"/>
          <p:cNvSpPr>
            <a:spLocks noGrp="1"/>
          </p:cNvSpPr>
          <p:nvPr>
            <p:ph type="body" idx="1"/>
          </p:nvPr>
        </p:nvSpPr>
        <p:spPr>
          <a:xfrm>
            <a:off x="378015" y="2459482"/>
            <a:ext cx="6804277" cy="7057644"/>
          </a:xfrm>
          <a:prstGeom prst="rect">
            <a:avLst/>
          </a:prstGeom>
        </p:spPr>
        <p:txBody>
          <a:bodyPr wrap="square" lIns="0" tIns="0" rIns="0" bIns="0">
            <a:noAutofit/>
          </a:bodyPr>
          <a:lstStyle/>
          <a:p>
            <a:endParaRPr/>
          </a:p>
        </p:txBody>
      </p:sp>
      <p:sp>
        <p:nvSpPr>
          <p:cNvPr id="4" name="Holder 4"/>
          <p:cNvSpPr>
            <a:spLocks noGrp="1"/>
          </p:cNvSpPr>
          <p:nvPr>
            <p:ph type="ftr" sz="quarter" idx="5"/>
          </p:nvPr>
        </p:nvSpPr>
        <p:spPr>
          <a:xfrm>
            <a:off x="2570505" y="9944862"/>
            <a:ext cx="2419298" cy="534670"/>
          </a:xfrm>
          <a:prstGeom prst="rect">
            <a:avLst/>
          </a:prstGeom>
        </p:spPr>
        <p:txBody>
          <a:bodyPr wrap="square" lIns="0" tIns="0" rIns="0" bIns="0">
            <a:noAutofit/>
          </a:bodyPr>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378015" y="9944862"/>
            <a:ext cx="1738871" cy="534670"/>
          </a:xfrm>
          <a:prstGeom prst="rect">
            <a:avLst/>
          </a:prstGeom>
        </p:spPr>
        <p:txBody>
          <a:bodyPr wrap="square" lIns="0" tIns="0" rIns="0" bIns="0">
            <a:noAutofit/>
          </a:bodyPr>
          <a:lstStyle>
            <a:lvl1pPr algn="l">
              <a:defRPr>
                <a:solidFill>
                  <a:schemeClr val="tx1">
                    <a:tint val="75000"/>
                  </a:schemeClr>
                </a:solidFill>
              </a:defRPr>
            </a:lvl1pPr>
          </a:lstStyle>
          <a:p>
            <a:fld id="{1D8BD707-D9CF-40AE-B4C6-C98DA3205C09}" type="datetimeFigureOut">
              <a:rPr lang="en-US" smtClean="0"/>
              <a:t>29-Jun-24</a:t>
            </a:fld>
            <a:endParaRPr lang="en-US" dirty="0"/>
          </a:p>
        </p:txBody>
      </p:sp>
      <p:sp>
        <p:nvSpPr>
          <p:cNvPr id="6" name="Holder 6"/>
          <p:cNvSpPr>
            <a:spLocks noGrp="1"/>
          </p:cNvSpPr>
          <p:nvPr>
            <p:ph type="sldNum" sz="quarter" idx="7"/>
          </p:nvPr>
        </p:nvSpPr>
        <p:spPr>
          <a:xfrm>
            <a:off x="5443422" y="9944862"/>
            <a:ext cx="1738871" cy="534670"/>
          </a:xfrm>
          <a:prstGeom prst="rect">
            <a:avLst/>
          </a:prstGeom>
        </p:spPr>
        <p:txBody>
          <a:bodyPr wrap="square" lIns="0" tIns="0" rIns="0" bIns="0">
            <a:noAutofit/>
          </a:bodyPr>
          <a:lstStyle>
            <a:lvl1pPr algn="r">
              <a:defRPr>
                <a:solidFill>
                  <a:schemeClr val="tx1">
                    <a:tint val="75000"/>
                  </a:schemeClr>
                </a:solidFill>
              </a:defRPr>
            </a:lvl1pPr>
          </a:lstStyle>
          <a:p>
            <a:fld id="{B6F15528-21DE-4FAA-801E-634DDDAF4B2B}" type="slidenum">
              <a:t>‹#›</a:t>
            </a:fld>
            <a:endParaRPr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sales@colycoating.com.my"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sales@colycoating.com.my" TargetMode="External"/><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 name="object 31"/>
          <p:cNvSpPr txBox="1"/>
          <p:nvPr/>
        </p:nvSpPr>
        <p:spPr>
          <a:xfrm>
            <a:off x="205612" y="1514229"/>
            <a:ext cx="6899564" cy="1139275"/>
          </a:xfrm>
          <a:prstGeom prst="rect">
            <a:avLst/>
          </a:prstGeom>
        </p:spPr>
        <p:txBody>
          <a:bodyPr vert="horz" wrap="square" lIns="0" tIns="0" rIns="0" bIns="0" rtlCol="0">
            <a:noAutofit/>
          </a:bodyPr>
          <a:lstStyle/>
          <a:p>
            <a:pPr marL="12700" marR="1899920" algn="just">
              <a:lnSpc>
                <a:spcPct val="100000"/>
              </a:lnSpc>
            </a:pPr>
            <a:r>
              <a:rPr lang="en-US" sz="1200" b="1" u="sng" dirty="0">
                <a:solidFill>
                  <a:schemeClr val="tx2"/>
                </a:solidFill>
                <a:latin typeface="Arial"/>
                <a:cs typeface="Arial"/>
              </a:rPr>
              <a:t>Product </a:t>
            </a:r>
            <a:r>
              <a:rPr sz="1200" b="1" u="sng" dirty="0">
                <a:solidFill>
                  <a:schemeClr val="tx2"/>
                </a:solidFill>
                <a:latin typeface="Arial"/>
                <a:cs typeface="Arial"/>
              </a:rPr>
              <a:t>Description</a:t>
            </a:r>
            <a:endParaRPr sz="1200" u="sng" dirty="0">
              <a:solidFill>
                <a:schemeClr val="tx2"/>
              </a:solidFill>
              <a:latin typeface="Arial"/>
              <a:cs typeface="Arial"/>
            </a:endParaRPr>
          </a:p>
          <a:p>
            <a:pPr algn="just">
              <a:lnSpc>
                <a:spcPts val="800"/>
              </a:lnSpc>
              <a:spcBef>
                <a:spcPts val="14"/>
              </a:spcBef>
            </a:pPr>
            <a:endParaRPr sz="800" dirty="0"/>
          </a:p>
          <a:p>
            <a:pPr marL="0" marR="0" algn="just">
              <a:spcBef>
                <a:spcPts val="0"/>
              </a:spcBef>
              <a:spcAft>
                <a:spcPts val="0"/>
              </a:spcAft>
            </a:pPr>
            <a:r>
              <a:rPr lang="en-US" sz="1100" b="0" dirty="0" err="1">
                <a:effectLst/>
                <a:latin typeface="Arial" panose="020B0604020202020204" pitchFamily="34" charset="0"/>
                <a:ea typeface="Times New Roman" panose="02020603050405020304" pitchFamily="18" charset="0"/>
                <a:cs typeface="Arial" panose="020B0604020202020204" pitchFamily="34" charset="0"/>
              </a:rPr>
              <a:t>ColyFloor</a:t>
            </a:r>
            <a:r>
              <a:rPr lang="en-US" sz="1100" b="0" dirty="0">
                <a:effectLst/>
                <a:latin typeface="Arial" panose="020B0604020202020204" pitchFamily="34" charset="0"/>
                <a:ea typeface="Times New Roman" panose="02020603050405020304" pitchFamily="18" charset="0"/>
                <a:cs typeface="Arial" panose="020B0604020202020204" pitchFamily="34" charset="0"/>
              </a:rPr>
              <a:t> 6510SL is a high  s</a:t>
            </a:r>
            <a:r>
              <a:rPr lang="en-US" sz="1100" dirty="0">
                <a:latin typeface="Arial" panose="020B0604020202020204" pitchFamily="34" charset="0"/>
                <a:ea typeface="Times New Roman" panose="02020603050405020304" pitchFamily="18" charset="0"/>
                <a:cs typeface="Arial" panose="020B0604020202020204" pitchFamily="34" charset="0"/>
              </a:rPr>
              <a:t>olids</a:t>
            </a:r>
            <a:r>
              <a:rPr lang="en-US" sz="1100" b="0" dirty="0">
                <a:effectLst/>
                <a:latin typeface="Arial" panose="020B0604020202020204" pitchFamily="34" charset="0"/>
                <a:ea typeface="Times New Roman" panose="02020603050405020304" pitchFamily="18" charset="0"/>
                <a:cs typeface="Arial" panose="020B0604020202020204" pitchFamily="34" charset="0"/>
              </a:rPr>
              <a:t> two components solvent base epoxy coating. It provides good abrasion resistance and protection against spills and splashes from chemicals such as solvents, salt solution, acids and alkali solutions. It widely use on intermediate and finishing coat for interior industrial concrete floor </a:t>
            </a:r>
            <a:r>
              <a:rPr lang="en-US" sz="1100" dirty="0">
                <a:latin typeface="Arial" panose="020B0604020202020204" pitchFamily="34" charset="0"/>
                <a:ea typeface="Times New Roman" panose="02020603050405020304" pitchFamily="18" charset="0"/>
                <a:cs typeface="Arial" panose="020B0604020202020204" pitchFamily="34" charset="0"/>
              </a:rPr>
              <a:t>s</a:t>
            </a:r>
            <a:r>
              <a:rPr lang="en-US" sz="1100" b="0" dirty="0">
                <a:effectLst/>
                <a:latin typeface="Arial" panose="020B0604020202020204" pitchFamily="34" charset="0"/>
                <a:ea typeface="Times New Roman" panose="02020603050405020304" pitchFamily="18" charset="0"/>
                <a:cs typeface="Arial" panose="020B0604020202020204" pitchFamily="34" charset="0"/>
              </a:rPr>
              <a:t>ubstrates.</a:t>
            </a: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sz="1000" dirty="0">
              <a:latin typeface="Arial"/>
              <a:cs typeface="Arial"/>
            </a:endParaRPr>
          </a:p>
        </p:txBody>
      </p:sp>
      <p:sp>
        <p:nvSpPr>
          <p:cNvPr id="36" name="Title 39">
            <a:extLst>
              <a:ext uri="{FF2B5EF4-FFF2-40B4-BE49-F238E27FC236}">
                <a16:creationId xmlns:a16="http://schemas.microsoft.com/office/drawing/2014/main" id="{4EA77D54-30E9-4860-8099-65B7A0154C8F}"/>
              </a:ext>
            </a:extLst>
          </p:cNvPr>
          <p:cNvSpPr>
            <a:spLocks noGrp="1"/>
          </p:cNvSpPr>
          <p:nvPr>
            <p:ph type="title"/>
          </p:nvPr>
        </p:nvSpPr>
        <p:spPr>
          <a:xfrm>
            <a:off x="189305" y="862790"/>
            <a:ext cx="6238943" cy="529807"/>
          </a:xfrm>
        </p:spPr>
        <p:txBody>
          <a:bodyPr/>
          <a:lstStyle/>
          <a:p>
            <a:r>
              <a:rPr lang="en-US" sz="2000" b="1" dirty="0" err="1">
                <a:latin typeface="Arial" panose="020B0604020202020204" pitchFamily="34" charset="0"/>
                <a:cs typeface="Arial" panose="020B0604020202020204" pitchFamily="34" charset="0"/>
              </a:rPr>
              <a:t>ColyFloor</a:t>
            </a:r>
            <a:r>
              <a:rPr lang="en-US" sz="2000" b="1" dirty="0">
                <a:latin typeface="Arial" panose="020B0604020202020204" pitchFamily="34" charset="0"/>
                <a:cs typeface="Arial" panose="020B0604020202020204" pitchFamily="34" charset="0"/>
              </a:rPr>
              <a:t> 5300FC</a:t>
            </a:r>
            <a:br>
              <a:rPr lang="en-US" sz="1800" dirty="0">
                <a:latin typeface="Arial Black" panose="020B0A04020102020204" pitchFamily="34" charset="0"/>
                <a:cs typeface="Arial" panose="020B0604020202020204" pitchFamily="34" charset="0"/>
              </a:rPr>
            </a:br>
            <a:r>
              <a:rPr lang="en-US" sz="1600" dirty="0">
                <a:latin typeface="Arial" panose="020B0604020202020204" pitchFamily="34" charset="0"/>
                <a:cs typeface="Arial" panose="020B0604020202020204" pitchFamily="34" charset="0"/>
              </a:rPr>
              <a:t>High Solids Epoxy Floor Coating</a:t>
            </a:r>
            <a:br>
              <a:rPr lang="en-US" sz="1800" dirty="0">
                <a:latin typeface="Arial Black" panose="020B0A04020102020204" pitchFamily="34" charset="0"/>
                <a:cs typeface="Arial" panose="020B0604020202020204" pitchFamily="34" charset="0"/>
              </a:rPr>
            </a:br>
            <a:endParaRPr lang="en-MY" sz="1800" dirty="0">
              <a:latin typeface="Arial Black" panose="020B0A04020102020204" pitchFamily="34" charset="0"/>
              <a:cs typeface="Arial" panose="020B0604020202020204" pitchFamily="34" charset="0"/>
            </a:endParaRPr>
          </a:p>
        </p:txBody>
      </p:sp>
      <p:graphicFrame>
        <p:nvGraphicFramePr>
          <p:cNvPr id="58" name="object 34">
            <a:extLst>
              <a:ext uri="{FF2B5EF4-FFF2-40B4-BE49-F238E27FC236}">
                <a16:creationId xmlns:a16="http://schemas.microsoft.com/office/drawing/2014/main" id="{EC0232DE-4DC0-4ACA-9CE2-099FCC9CEBE2}"/>
              </a:ext>
            </a:extLst>
          </p:cNvPr>
          <p:cNvGraphicFramePr>
            <a:graphicFrameLocks noGrp="1"/>
          </p:cNvGraphicFramePr>
          <p:nvPr>
            <p:extLst>
              <p:ext uri="{D42A27DB-BD31-4B8C-83A1-F6EECF244321}">
                <p14:modId xmlns:p14="http://schemas.microsoft.com/office/powerpoint/2010/main" val="3529390967"/>
              </p:ext>
            </p:extLst>
          </p:nvPr>
        </p:nvGraphicFramePr>
        <p:xfrm>
          <a:off x="187996" y="3975100"/>
          <a:ext cx="6848554" cy="4457916"/>
        </p:xfrm>
        <a:graphic>
          <a:graphicData uri="http://schemas.openxmlformats.org/drawingml/2006/table">
            <a:tbl>
              <a:tblPr firstRow="1" bandRow="1">
                <a:tableStyleId>{2D5ABB26-0587-4C30-8999-92F81FD0307C}</a:tableStyleId>
              </a:tblPr>
              <a:tblGrid>
                <a:gridCol w="1579533">
                  <a:extLst>
                    <a:ext uri="{9D8B030D-6E8A-4147-A177-3AD203B41FA5}">
                      <a16:colId xmlns:a16="http://schemas.microsoft.com/office/drawing/2014/main" val="20000"/>
                    </a:ext>
                  </a:extLst>
                </a:gridCol>
                <a:gridCol w="332615">
                  <a:extLst>
                    <a:ext uri="{9D8B030D-6E8A-4147-A177-3AD203B41FA5}">
                      <a16:colId xmlns:a16="http://schemas.microsoft.com/office/drawing/2014/main" val="574717361"/>
                    </a:ext>
                  </a:extLst>
                </a:gridCol>
                <a:gridCol w="4936406">
                  <a:extLst>
                    <a:ext uri="{9D8B030D-6E8A-4147-A177-3AD203B41FA5}">
                      <a16:colId xmlns:a16="http://schemas.microsoft.com/office/drawing/2014/main" val="733501470"/>
                    </a:ext>
                  </a:extLst>
                </a:gridCol>
              </a:tblGrid>
              <a:tr h="244150">
                <a:tc gridSpan="3">
                  <a:txBody>
                    <a:bodyPr/>
                    <a:lstStyle/>
                    <a:p>
                      <a:pPr marL="12700" marR="1899920" algn="just">
                        <a:lnSpc>
                          <a:spcPct val="100000"/>
                        </a:lnSpc>
                      </a:pPr>
                      <a:r>
                        <a:rPr lang="en-US" sz="1200" b="1" u="sng" dirty="0">
                          <a:solidFill>
                            <a:schemeClr val="tx2"/>
                          </a:solidFill>
                          <a:latin typeface="Arial"/>
                          <a:cs typeface="Arial"/>
                        </a:rPr>
                        <a:t>Product Information</a:t>
                      </a:r>
                      <a:endParaRPr lang="en-US" sz="1200" u="sng" dirty="0">
                        <a:solidFill>
                          <a:schemeClr val="tx2"/>
                        </a:solidFill>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86360">
                        <a:lnSpc>
                          <a:spcPct val="100000"/>
                        </a:lnSpc>
                      </a:pPr>
                      <a:endParaRPr sz="1200" dirty="0">
                        <a:solidFill>
                          <a:srgbClr val="D2232A"/>
                        </a:solidFill>
                        <a:latin typeface="Arial"/>
                        <a:cs typeface="Arial"/>
                      </a:endParaRPr>
                    </a:p>
                  </a:txBody>
                  <a:tcPr marL="0" marR="0" marT="0" marB="0">
                    <a:lnL w="6350">
                      <a:solidFill>
                        <a:srgbClr val="221F1F"/>
                      </a:solidFill>
                      <a:prstDash val="solid"/>
                    </a:lnL>
                    <a:lnR w="6350">
                      <a:solidFill>
                        <a:srgbClr val="221F1F"/>
                      </a:solidFill>
                      <a:prstDash val="solid"/>
                    </a:lnR>
                    <a:lnT w="6350">
                      <a:solidFill>
                        <a:srgbClr val="221F1F"/>
                      </a:solidFill>
                      <a:prstDash val="solid"/>
                    </a:lnT>
                    <a:lnB w="6350" cap="flat" cmpd="sng" algn="ctr">
                      <a:noFill/>
                      <a:prstDash val="solid"/>
                      <a:round/>
                      <a:headEnd type="none" w="med" len="med"/>
                      <a:tailEnd type="none" w="med" len="med"/>
                    </a:lnB>
                    <a:solidFill>
                      <a:srgbClr val="D2232A"/>
                    </a:solidFill>
                  </a:tcPr>
                </a:tc>
                <a:tc hMerge="1">
                  <a:txBody>
                    <a:bodyPr/>
                    <a:lstStyle/>
                    <a:p>
                      <a:pPr marL="86360">
                        <a:lnSpc>
                          <a:spcPct val="100000"/>
                        </a:lnSpc>
                      </a:pPr>
                      <a:endParaRPr sz="1200" dirty="0">
                        <a:solidFill>
                          <a:srgbClr val="D2232A"/>
                        </a:solidFill>
                        <a:latin typeface="Arial"/>
                        <a:cs typeface="Aria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2232A"/>
                    </a:solidFill>
                  </a:tcPr>
                </a:tc>
                <a:extLst>
                  <a:ext uri="{0D108BD9-81ED-4DB2-BD59-A6C34878D82A}">
                    <a16:rowId xmlns:a16="http://schemas.microsoft.com/office/drawing/2014/main" val="10000"/>
                  </a:ext>
                </a:extLst>
              </a:tr>
              <a:tr h="244150">
                <a:tc>
                  <a:txBody>
                    <a:bodyPr/>
                    <a:lstStyle/>
                    <a:p>
                      <a:pPr marL="86360">
                        <a:lnSpc>
                          <a:spcPct val="100000"/>
                        </a:lnSpc>
                      </a:pPr>
                      <a:r>
                        <a:rPr lang="en-US" sz="1100" b="0" dirty="0">
                          <a:latin typeface="Arial" panose="020B0604020202020204" pitchFamily="34" charset="0"/>
                          <a:cs typeface="Arial" panose="020B0604020202020204" pitchFamily="34" charset="0"/>
                        </a:rPr>
                        <a:t>Finish</a:t>
                      </a:r>
                      <a:endParaRPr lang="en-US" sz="1100" b="0" baseline="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baseline="0" dirty="0">
                          <a:latin typeface="Arial"/>
                          <a:cs typeface="Arial"/>
                        </a:rPr>
                        <a:t>:</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baseline="0" dirty="0">
                          <a:latin typeface="Arial" panose="020B0604020202020204" pitchFamily="34" charset="0"/>
                          <a:cs typeface="Arial" panose="020B0604020202020204" pitchFamily="34" charset="0"/>
                        </a:rPr>
                        <a:t>Semi Gloss / Matt</a:t>
                      </a:r>
                      <a:endParaRPr lang="en-US" sz="1100" b="0" baseline="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44150">
                <a:tc>
                  <a:txBody>
                    <a:bodyPr/>
                    <a:lstStyle/>
                    <a:p>
                      <a:pPr marL="86360">
                        <a:lnSpc>
                          <a:spcPct val="100000"/>
                        </a:lnSpc>
                      </a:pPr>
                      <a:r>
                        <a:rPr lang="en-US" sz="1100" b="0" dirty="0">
                          <a:latin typeface="Arial" panose="020B0604020202020204" pitchFamily="34" charset="0"/>
                          <a:cs typeface="Arial" panose="020B0604020202020204" pitchFamily="34" charset="0"/>
                        </a:rPr>
                        <a:t>Color</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baseline="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panose="020B0604020202020204" pitchFamily="34" charset="0"/>
                          <a:cs typeface="Arial" panose="020B0604020202020204" pitchFamily="34" charset="0"/>
                        </a:rPr>
                        <a:t>Wide Range of Color</a:t>
                      </a:r>
                      <a:endParaRPr lang="en-US"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24735">
                <a:tc>
                  <a:txBody>
                    <a:bodyPr/>
                    <a:lstStyle/>
                    <a:p>
                      <a:pPr marL="86360">
                        <a:lnSpc>
                          <a:spcPct val="100000"/>
                        </a:lnSpc>
                      </a:pPr>
                      <a:r>
                        <a:rPr lang="en-US" sz="1100" b="0" dirty="0">
                          <a:latin typeface="Arial"/>
                          <a:cs typeface="Arial"/>
                        </a:rPr>
                        <a:t>Flashpoint</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&gt; 25 °C</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224735">
                <a:tc>
                  <a:txBody>
                    <a:bodyPr/>
                    <a:lstStyle/>
                    <a:p>
                      <a:pPr marL="86360">
                        <a:lnSpc>
                          <a:spcPct val="100000"/>
                        </a:lnSpc>
                      </a:pPr>
                      <a:r>
                        <a:rPr lang="en-US" sz="1100" b="0" dirty="0">
                          <a:latin typeface="Arial"/>
                          <a:cs typeface="Arial"/>
                        </a:rPr>
                        <a:t>Volume Solids</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75 ±2% </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5678183"/>
                  </a:ext>
                </a:extLst>
              </a:tr>
              <a:tr h="224735">
                <a:tc>
                  <a:txBody>
                    <a:bodyPr/>
                    <a:lstStyle/>
                    <a:p>
                      <a:pPr marL="86360">
                        <a:lnSpc>
                          <a:spcPct val="100000"/>
                        </a:lnSpc>
                      </a:pPr>
                      <a:r>
                        <a:rPr lang="en-US" sz="1100" b="0" dirty="0">
                          <a:latin typeface="Arial"/>
                          <a:cs typeface="Arial"/>
                        </a:rPr>
                        <a:t>Specific Gravity</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1.25 -1.35 gm/cm³ (depend by </a:t>
                      </a:r>
                      <a:r>
                        <a:rPr lang="en-US" sz="1100" b="0" dirty="0" err="1">
                          <a:latin typeface="Arial"/>
                          <a:cs typeface="Arial"/>
                        </a:rPr>
                        <a:t>colour</a:t>
                      </a:r>
                      <a:r>
                        <a:rPr lang="en-US" sz="1100" b="0" dirty="0">
                          <a:latin typeface="Arial"/>
                          <a:cs typeface="Arial"/>
                        </a:rPr>
                        <a:t>)</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4311520"/>
                  </a:ext>
                </a:extLst>
              </a:tr>
              <a:tr h="358086">
                <a:tc>
                  <a:txBody>
                    <a:bodyPr/>
                    <a:lstStyle/>
                    <a:p>
                      <a:pPr marL="86360">
                        <a:lnSpc>
                          <a:spcPct val="100000"/>
                        </a:lnSpc>
                      </a:pPr>
                      <a:r>
                        <a:rPr lang="en-US" sz="1100" b="0" dirty="0">
                          <a:latin typeface="Arial"/>
                          <a:cs typeface="Arial"/>
                        </a:rPr>
                        <a:t>Tensile Adhesion (Pull-Off Strength)</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2 N/mm² failure in concrete (ASTM D4541)</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4131957"/>
                  </a:ext>
                </a:extLst>
              </a:tr>
              <a:tr h="224735">
                <a:tc>
                  <a:txBody>
                    <a:bodyPr/>
                    <a:lstStyle/>
                    <a:p>
                      <a:pPr marL="86360">
                        <a:lnSpc>
                          <a:spcPct val="100000"/>
                        </a:lnSpc>
                      </a:pPr>
                      <a:r>
                        <a:rPr lang="en-US" sz="1100" b="0" dirty="0">
                          <a:latin typeface="Arial"/>
                          <a:cs typeface="Arial"/>
                        </a:rPr>
                        <a:t>Pot Life (30°C)</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1.5 – 2 hours</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76061228"/>
                  </a:ext>
                </a:extLst>
              </a:tr>
              <a:tr h="224735">
                <a:tc>
                  <a:txBody>
                    <a:bodyPr/>
                    <a:lstStyle/>
                    <a:p>
                      <a:pPr marL="86360">
                        <a:lnSpc>
                          <a:spcPct val="100000"/>
                        </a:lnSpc>
                      </a:pPr>
                      <a:r>
                        <a:rPr lang="en-US" sz="1100" b="0" dirty="0">
                          <a:latin typeface="Arial"/>
                          <a:cs typeface="Arial"/>
                        </a:rPr>
                        <a:t>Recoat Time</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Min. 8 hours at 25 °C, Max unlimited at 25 °C </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31636826"/>
                  </a:ext>
                </a:extLst>
              </a:tr>
              <a:tr h="224735">
                <a:tc>
                  <a:txBody>
                    <a:bodyPr/>
                    <a:lstStyle/>
                    <a:p>
                      <a:pPr marL="86360">
                        <a:lnSpc>
                          <a:spcPct val="100000"/>
                        </a:lnSpc>
                      </a:pPr>
                      <a:r>
                        <a:rPr lang="en-US" sz="1100" b="0" dirty="0">
                          <a:latin typeface="Arial"/>
                          <a:cs typeface="Arial"/>
                        </a:rPr>
                        <a:t>Curing Times (25°C)</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After 24 hours (for light traffic), After 7 days (full cure for heavy services)</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73115889"/>
                  </a:ext>
                </a:extLst>
              </a:tr>
              <a:tr h="224735">
                <a:tc>
                  <a:txBody>
                    <a:bodyPr/>
                    <a:lstStyle/>
                    <a:p>
                      <a:pPr marL="86360">
                        <a:lnSpc>
                          <a:spcPct val="100000"/>
                        </a:lnSpc>
                      </a:pPr>
                      <a:r>
                        <a:rPr lang="en-US" sz="1100" b="0" dirty="0">
                          <a:latin typeface="Arial"/>
                          <a:cs typeface="Arial"/>
                        </a:rPr>
                        <a:t>Maxing Ratio (A/B)</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87 / 13 by weight</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63571300"/>
                  </a:ext>
                </a:extLst>
              </a:tr>
              <a:tr h="224735">
                <a:tc>
                  <a:txBody>
                    <a:bodyPr/>
                    <a:lstStyle/>
                    <a:p>
                      <a:pPr marL="86360">
                        <a:lnSpc>
                          <a:spcPct val="100000"/>
                        </a:lnSpc>
                      </a:pPr>
                      <a:r>
                        <a:rPr lang="en-US" sz="1100" b="0" dirty="0">
                          <a:latin typeface="Arial"/>
                          <a:cs typeface="Arial"/>
                        </a:rPr>
                        <a:t>Consumption</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5 – 7 m² /L</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16729505"/>
                  </a:ext>
                </a:extLst>
              </a:tr>
              <a:tr h="224735">
                <a:tc>
                  <a:txBody>
                    <a:bodyPr/>
                    <a:lstStyle/>
                    <a:p>
                      <a:pPr marL="86360">
                        <a:lnSpc>
                          <a:spcPct val="100000"/>
                        </a:lnSpc>
                      </a:pPr>
                      <a:r>
                        <a:rPr lang="en-US" sz="1100" b="0" dirty="0">
                          <a:latin typeface="Arial"/>
                          <a:cs typeface="Arial"/>
                        </a:rPr>
                        <a:t>Recommended DFT</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80 – 120 µm</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50023352"/>
                  </a:ext>
                </a:extLst>
              </a:tr>
              <a:tr h="224735">
                <a:tc>
                  <a:txBody>
                    <a:bodyPr/>
                    <a:lstStyle/>
                    <a:p>
                      <a:pPr marL="86360">
                        <a:lnSpc>
                          <a:spcPct val="100000"/>
                        </a:lnSpc>
                      </a:pPr>
                      <a:r>
                        <a:rPr lang="en-US" sz="1100" b="0" dirty="0">
                          <a:latin typeface="Arial"/>
                          <a:cs typeface="Arial"/>
                        </a:rPr>
                        <a:t>Thinning</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Thinner 50</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92095507"/>
                  </a:ext>
                </a:extLst>
              </a:tr>
              <a:tr h="224735">
                <a:tc>
                  <a:txBody>
                    <a:bodyPr/>
                    <a:lstStyle/>
                    <a:p>
                      <a:pPr marL="86360">
                        <a:lnSpc>
                          <a:spcPct val="100000"/>
                        </a:lnSpc>
                      </a:pPr>
                      <a:r>
                        <a:rPr lang="en-US" sz="1100" b="0" dirty="0">
                          <a:latin typeface="Arial"/>
                          <a:cs typeface="Arial"/>
                        </a:rPr>
                        <a:t>Packing</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5L &amp; 20L /set</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56704942"/>
                  </a:ext>
                </a:extLst>
              </a:tr>
              <a:tr h="224735">
                <a:tc>
                  <a:txBody>
                    <a:bodyPr/>
                    <a:lstStyle/>
                    <a:p>
                      <a:pPr marL="86360">
                        <a:lnSpc>
                          <a:spcPct val="100000"/>
                        </a:lnSpc>
                      </a:pPr>
                      <a:r>
                        <a:rPr lang="en-US" sz="1100" b="0" dirty="0">
                          <a:latin typeface="Arial"/>
                          <a:cs typeface="Arial"/>
                        </a:rPr>
                        <a:t>Shelf Life &amp; Storage (unopened and in good conditions temperature 10°C - 30°C)</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a:latin typeface="Arial"/>
                          <a:cs typeface="Arial"/>
                        </a:rPr>
                        <a:t>12 months</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56164771"/>
                  </a:ext>
                </a:extLst>
              </a:tr>
              <a:tr h="224735">
                <a:tc>
                  <a:txBody>
                    <a:bodyPr/>
                    <a:lstStyle/>
                    <a:p>
                      <a:pPr marL="86360">
                        <a:lnSpc>
                          <a:spcPct val="100000"/>
                        </a:lnSpc>
                      </a:pP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endParaRPr lang="en-US"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13549997"/>
                  </a:ext>
                </a:extLst>
              </a:tr>
            </a:tbl>
          </a:graphicData>
        </a:graphic>
      </p:graphicFrame>
      <p:grpSp>
        <p:nvGrpSpPr>
          <p:cNvPr id="2" name="Group 1">
            <a:extLst>
              <a:ext uri="{FF2B5EF4-FFF2-40B4-BE49-F238E27FC236}">
                <a16:creationId xmlns:a16="http://schemas.microsoft.com/office/drawing/2014/main" id="{D07FAAD5-285C-432D-9F21-0812F9CBC173}"/>
              </a:ext>
            </a:extLst>
          </p:cNvPr>
          <p:cNvGrpSpPr/>
          <p:nvPr/>
        </p:nvGrpSpPr>
        <p:grpSpPr>
          <a:xfrm>
            <a:off x="0" y="-2981"/>
            <a:ext cx="7556500" cy="796460"/>
            <a:chOff x="0" y="-2981"/>
            <a:chExt cx="7556500" cy="796460"/>
          </a:xfrm>
        </p:grpSpPr>
        <p:sp>
          <p:nvSpPr>
            <p:cNvPr id="98" name="Rectangle 97">
              <a:extLst>
                <a:ext uri="{FF2B5EF4-FFF2-40B4-BE49-F238E27FC236}">
                  <a16:creationId xmlns:a16="http://schemas.microsoft.com/office/drawing/2014/main" id="{95510D91-3050-43D6-883B-5BE343DEF328}"/>
                </a:ext>
              </a:extLst>
            </p:cNvPr>
            <p:cNvSpPr/>
            <p:nvPr/>
          </p:nvSpPr>
          <p:spPr>
            <a:xfrm>
              <a:off x="0" y="-2981"/>
              <a:ext cx="7556500" cy="796460"/>
            </a:xfrm>
            <a:prstGeom prst="rect">
              <a:avLst/>
            </a:prstGeom>
            <a:solidFill>
              <a:srgbClr val="284B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2000" b="1" dirty="0"/>
                <a:t>Technical Data Sheet</a:t>
              </a:r>
            </a:p>
          </p:txBody>
        </p:sp>
        <p:pic>
          <p:nvPicPr>
            <p:cNvPr id="40" name="Picture 39">
              <a:extLst>
                <a:ext uri="{FF2B5EF4-FFF2-40B4-BE49-F238E27FC236}">
                  <a16:creationId xmlns:a16="http://schemas.microsoft.com/office/drawing/2014/main" id="{FAA7759A-E15F-46BA-B09A-B960082C26C4}"/>
                </a:ext>
              </a:extLst>
            </p:cNvPr>
            <p:cNvPicPr/>
            <p:nvPr/>
          </p:nvPicPr>
          <p:blipFill>
            <a:blip r:embed="rId2" cstate="print">
              <a:biLevel thresh="25000"/>
              <a:extLst>
                <a:ext uri="{28A0092B-C50C-407E-A947-70E740481C1C}">
                  <a14:useLocalDpi xmlns:a14="http://schemas.microsoft.com/office/drawing/2010/main" val="0"/>
                </a:ext>
              </a:extLst>
            </a:blip>
            <a:stretch>
              <a:fillRect/>
            </a:stretch>
          </p:blipFill>
          <p:spPr>
            <a:xfrm>
              <a:off x="6127156" y="78176"/>
              <a:ext cx="1087829" cy="634145"/>
            </a:xfrm>
            <a:prstGeom prst="rect">
              <a:avLst/>
            </a:prstGeom>
          </p:spPr>
        </p:pic>
      </p:grpSp>
      <p:graphicFrame>
        <p:nvGraphicFramePr>
          <p:cNvPr id="47" name="object 34">
            <a:extLst>
              <a:ext uri="{FF2B5EF4-FFF2-40B4-BE49-F238E27FC236}">
                <a16:creationId xmlns:a16="http://schemas.microsoft.com/office/drawing/2014/main" id="{6004BEA6-8CE3-45B8-8CCC-93CC85E972A7}"/>
              </a:ext>
            </a:extLst>
          </p:cNvPr>
          <p:cNvGraphicFramePr>
            <a:graphicFrameLocks noGrp="1"/>
          </p:cNvGraphicFramePr>
          <p:nvPr>
            <p:extLst>
              <p:ext uri="{D42A27DB-BD31-4B8C-83A1-F6EECF244321}">
                <p14:modId xmlns:p14="http://schemas.microsoft.com/office/powerpoint/2010/main" val="3598408131"/>
              </p:ext>
            </p:extLst>
          </p:nvPr>
        </p:nvGraphicFramePr>
        <p:xfrm>
          <a:off x="220228" y="8616535"/>
          <a:ext cx="7148276" cy="1106644"/>
        </p:xfrm>
        <a:graphic>
          <a:graphicData uri="http://schemas.openxmlformats.org/drawingml/2006/table">
            <a:tbl>
              <a:tblPr firstRow="1" bandRow="1">
                <a:tableStyleId>{2D5ABB26-0587-4C30-8999-92F81FD0307C}</a:tableStyleId>
              </a:tblPr>
              <a:tblGrid>
                <a:gridCol w="2163423">
                  <a:extLst>
                    <a:ext uri="{9D8B030D-6E8A-4147-A177-3AD203B41FA5}">
                      <a16:colId xmlns:a16="http://schemas.microsoft.com/office/drawing/2014/main" val="20000"/>
                    </a:ext>
                  </a:extLst>
                </a:gridCol>
                <a:gridCol w="228600">
                  <a:extLst>
                    <a:ext uri="{9D8B030D-6E8A-4147-A177-3AD203B41FA5}">
                      <a16:colId xmlns:a16="http://schemas.microsoft.com/office/drawing/2014/main" val="574717361"/>
                    </a:ext>
                  </a:extLst>
                </a:gridCol>
                <a:gridCol w="4756253">
                  <a:extLst>
                    <a:ext uri="{9D8B030D-6E8A-4147-A177-3AD203B41FA5}">
                      <a16:colId xmlns:a16="http://schemas.microsoft.com/office/drawing/2014/main" val="733501470"/>
                    </a:ext>
                  </a:extLst>
                </a:gridCol>
              </a:tblGrid>
              <a:tr h="228600">
                <a:tc gridSpan="3">
                  <a:txBody>
                    <a:bodyPr/>
                    <a:lstStyle/>
                    <a:p>
                      <a:pPr marL="12700" marR="1899920" algn="just">
                        <a:lnSpc>
                          <a:spcPct val="100000"/>
                        </a:lnSpc>
                      </a:pPr>
                      <a:r>
                        <a:rPr lang="en-US" sz="1200" b="1" u="sng" dirty="0">
                          <a:solidFill>
                            <a:schemeClr val="tx2"/>
                          </a:solidFill>
                          <a:latin typeface="Arial"/>
                          <a:cs typeface="Arial"/>
                        </a:rPr>
                        <a:t>Typical System for Concrete Floor</a:t>
                      </a:r>
                      <a:endParaRPr lang="en-US" sz="1200" u="sng" dirty="0">
                        <a:solidFill>
                          <a:schemeClr val="tx2"/>
                        </a:solidFill>
                        <a:latin typeface="Arial"/>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86360">
                        <a:lnSpc>
                          <a:spcPct val="100000"/>
                        </a:lnSpc>
                      </a:pPr>
                      <a:endParaRPr sz="1200" dirty="0">
                        <a:solidFill>
                          <a:srgbClr val="D2232A"/>
                        </a:solidFill>
                        <a:latin typeface="Arial"/>
                        <a:cs typeface="Arial"/>
                      </a:endParaRPr>
                    </a:p>
                  </a:txBody>
                  <a:tcPr marL="0" marR="0" marT="0" marB="0">
                    <a:lnL w="6350">
                      <a:solidFill>
                        <a:srgbClr val="221F1F"/>
                      </a:solidFill>
                      <a:prstDash val="solid"/>
                    </a:lnL>
                    <a:lnR w="6350">
                      <a:solidFill>
                        <a:srgbClr val="221F1F"/>
                      </a:solidFill>
                      <a:prstDash val="solid"/>
                    </a:lnR>
                    <a:lnT w="6350">
                      <a:solidFill>
                        <a:srgbClr val="221F1F"/>
                      </a:solidFill>
                      <a:prstDash val="solid"/>
                    </a:lnT>
                    <a:lnB w="6350" cap="flat" cmpd="sng" algn="ctr">
                      <a:noFill/>
                      <a:prstDash val="solid"/>
                      <a:round/>
                      <a:headEnd type="none" w="med" len="med"/>
                      <a:tailEnd type="none" w="med" len="med"/>
                    </a:lnB>
                    <a:solidFill>
                      <a:srgbClr val="D2232A"/>
                    </a:solidFill>
                  </a:tcPr>
                </a:tc>
                <a:tc hMerge="1">
                  <a:txBody>
                    <a:bodyPr/>
                    <a:lstStyle/>
                    <a:p>
                      <a:pPr marL="86360">
                        <a:lnSpc>
                          <a:spcPct val="100000"/>
                        </a:lnSpc>
                      </a:pPr>
                      <a:endParaRPr sz="1200" dirty="0">
                        <a:solidFill>
                          <a:srgbClr val="D2232A"/>
                        </a:solidFill>
                        <a:latin typeface="Arial"/>
                        <a:cs typeface="Arial"/>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2232A"/>
                    </a:solidFill>
                  </a:tcPr>
                </a:tc>
                <a:extLst>
                  <a:ext uri="{0D108BD9-81ED-4DB2-BD59-A6C34878D82A}">
                    <a16:rowId xmlns:a16="http://schemas.microsoft.com/office/drawing/2014/main" val="10000"/>
                  </a:ext>
                </a:extLst>
              </a:tr>
              <a:tr h="228600">
                <a:tc>
                  <a:txBody>
                    <a:bodyPr/>
                    <a:lstStyle/>
                    <a:p>
                      <a:pPr marL="86360">
                        <a:lnSpc>
                          <a:spcPct val="100000"/>
                        </a:lnSpc>
                      </a:pPr>
                      <a:r>
                        <a:rPr lang="en-US" sz="1100" b="1" u="sng" baseline="0" dirty="0">
                          <a:latin typeface="Arial" panose="020B0604020202020204" pitchFamily="34" charset="0"/>
                          <a:cs typeface="Arial" panose="020B0604020202020204" pitchFamily="34" charset="0"/>
                        </a:rPr>
                        <a:t>Coating Sequence</a:t>
                      </a:r>
                      <a:endParaRPr lang="en-US" sz="1100" b="1" u="sng" baseline="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endParaRPr lang="en-US" sz="1100" b="0" baseline="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1" u="sng" baseline="0" dirty="0">
                          <a:latin typeface="Arial" panose="020B0604020202020204" pitchFamily="34" charset="0"/>
                          <a:cs typeface="Arial" panose="020B0604020202020204" pitchFamily="34" charset="0"/>
                        </a:rPr>
                        <a:t>Product Name</a:t>
                      </a:r>
                      <a:endParaRPr lang="en-US" sz="1100" b="1" u="sng" baseline="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28600">
                <a:tc>
                  <a:txBody>
                    <a:bodyPr/>
                    <a:lstStyle/>
                    <a:p>
                      <a:pPr marL="86360">
                        <a:lnSpc>
                          <a:spcPct val="100000"/>
                        </a:lnSpc>
                      </a:pPr>
                      <a:r>
                        <a:rPr lang="en-US" sz="1100" b="0" dirty="0">
                          <a:latin typeface="Arial" panose="020B0604020202020204" pitchFamily="34" charset="0"/>
                          <a:cs typeface="Arial" panose="020B0604020202020204" pitchFamily="34" charset="0"/>
                        </a:rPr>
                        <a:t>Primer</a:t>
                      </a:r>
                      <a:endParaRPr lang="en-US" sz="1100" b="0" baseline="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baseline="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baseline="0" dirty="0" err="1">
                          <a:latin typeface="Arial" panose="020B0604020202020204" pitchFamily="34" charset="0"/>
                          <a:cs typeface="Arial" panose="020B0604020202020204" pitchFamily="34" charset="0"/>
                        </a:rPr>
                        <a:t>ColyFloor</a:t>
                      </a:r>
                      <a:r>
                        <a:rPr lang="en-US" sz="1100" b="0" baseline="0" dirty="0">
                          <a:latin typeface="Arial" panose="020B0604020202020204" pitchFamily="34" charset="0"/>
                          <a:cs typeface="Arial" panose="020B0604020202020204" pitchFamily="34" charset="0"/>
                        </a:rPr>
                        <a:t> 5000PM</a:t>
                      </a:r>
                      <a:endParaRPr lang="en-US" sz="1100" b="0" baseline="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10422">
                <a:tc>
                  <a:txBody>
                    <a:bodyPr/>
                    <a:lstStyle/>
                    <a:p>
                      <a:pPr marL="86360">
                        <a:lnSpc>
                          <a:spcPct val="100000"/>
                        </a:lnSpc>
                      </a:pPr>
                      <a:r>
                        <a:rPr lang="en-US" sz="1100" b="0" dirty="0">
                          <a:latin typeface="Arial"/>
                          <a:cs typeface="Arial"/>
                        </a:rPr>
                        <a:t>Finish Coat</a:t>
                      </a: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r>
                        <a:rPr lang="en-US" sz="1100" b="0" dirty="0">
                          <a:latin typeface="Arial"/>
                          <a:cs typeface="Arial"/>
                        </a:rPr>
                        <a:t>:</a:t>
                      </a: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r>
                        <a:rPr lang="en-US" sz="1100" b="0" dirty="0" err="1">
                          <a:latin typeface="Arial"/>
                          <a:cs typeface="Arial"/>
                        </a:rPr>
                        <a:t>ColyFloor</a:t>
                      </a:r>
                      <a:r>
                        <a:rPr lang="en-US" sz="1100" b="0" dirty="0">
                          <a:latin typeface="Arial"/>
                          <a:cs typeface="Arial"/>
                        </a:rPr>
                        <a:t> 5200FC</a:t>
                      </a: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25678183"/>
                  </a:ext>
                </a:extLst>
              </a:tr>
              <a:tr h="210422">
                <a:tc>
                  <a:txBody>
                    <a:bodyPr/>
                    <a:lstStyle/>
                    <a:p>
                      <a:pPr marL="86360">
                        <a:lnSpc>
                          <a:spcPct val="100000"/>
                        </a:lnSpc>
                      </a:pPr>
                      <a:endParaRPr sz="1100" b="0" dirty="0">
                        <a:latin typeface="Arial"/>
                        <a:cs typeface="Arial"/>
                      </a:endParaRPr>
                    </a:p>
                  </a:txBody>
                  <a:tcPr marL="0" marR="0" marT="0" marB="0" anchor="ctr">
                    <a:lnL w="1270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a:lnSpc>
                          <a:spcPct val="100000"/>
                        </a:lnSpc>
                      </a:pPr>
                      <a:endParaRPr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86360" marR="0" lvl="0" indent="0" algn="l" defTabSz="914400" rtl="0" eaLnBrk="1" fontAlgn="auto" latinLnBrk="0" hangingPunct="1">
                        <a:lnSpc>
                          <a:spcPct val="100000"/>
                        </a:lnSpc>
                        <a:spcBef>
                          <a:spcPts val="0"/>
                        </a:spcBef>
                        <a:spcAft>
                          <a:spcPts val="0"/>
                        </a:spcAft>
                        <a:buClrTx/>
                        <a:buSzTx/>
                        <a:buFontTx/>
                        <a:buNone/>
                        <a:tabLst/>
                        <a:defRPr/>
                      </a:pPr>
                      <a:endParaRPr lang="en-US" sz="1100" b="0" dirty="0">
                        <a:latin typeface="Arial"/>
                        <a:cs typeface="Arial"/>
                      </a:endParaRPr>
                    </a:p>
                  </a:txBody>
                  <a:tcPr marL="0" marR="0" marT="0" marB="0" anchor="ctr">
                    <a:lnL w="6350">
                      <a:noFill/>
                      <a:prstDash val="soli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56161819"/>
                  </a:ext>
                </a:extLst>
              </a:tr>
            </a:tbl>
          </a:graphicData>
        </a:graphic>
      </p:graphicFrame>
      <p:sp>
        <p:nvSpPr>
          <p:cNvPr id="49" name="object 29">
            <a:extLst>
              <a:ext uri="{FF2B5EF4-FFF2-40B4-BE49-F238E27FC236}">
                <a16:creationId xmlns:a16="http://schemas.microsoft.com/office/drawing/2014/main" id="{5E7185B1-DFC7-4801-BD3D-AB4026EE4A19}"/>
              </a:ext>
            </a:extLst>
          </p:cNvPr>
          <p:cNvSpPr/>
          <p:nvPr/>
        </p:nvSpPr>
        <p:spPr>
          <a:xfrm flipV="1">
            <a:off x="198880" y="10393819"/>
            <a:ext cx="7084570" cy="134480"/>
          </a:xfrm>
          <a:custGeom>
            <a:avLst/>
            <a:gdLst/>
            <a:ahLst/>
            <a:cxnLst/>
            <a:rect l="l" t="t" r="r" b="b"/>
            <a:pathLst>
              <a:path w="6858584">
                <a:moveTo>
                  <a:pt x="0" y="0"/>
                </a:moveTo>
                <a:lnTo>
                  <a:pt x="6858584" y="0"/>
                </a:lnTo>
              </a:path>
            </a:pathLst>
          </a:custGeom>
          <a:ln w="31749">
            <a:solidFill>
              <a:schemeClr val="tx2">
                <a:lumMod val="75000"/>
              </a:schemeClr>
            </a:solidFill>
          </a:ln>
        </p:spPr>
        <p:txBody>
          <a:bodyPr wrap="square" lIns="0" tIns="0" rIns="0" bIns="0" rtlCol="0">
            <a:noAutofit/>
          </a:bodyPr>
          <a:lstStyle/>
          <a:p>
            <a:endParaRPr dirty="0"/>
          </a:p>
        </p:txBody>
      </p:sp>
      <p:sp>
        <p:nvSpPr>
          <p:cNvPr id="50" name="object 35">
            <a:extLst>
              <a:ext uri="{FF2B5EF4-FFF2-40B4-BE49-F238E27FC236}">
                <a16:creationId xmlns:a16="http://schemas.microsoft.com/office/drawing/2014/main" id="{2EAB41C1-D594-44B2-9364-BD7A411FD628}"/>
              </a:ext>
            </a:extLst>
          </p:cNvPr>
          <p:cNvSpPr txBox="1"/>
          <p:nvPr/>
        </p:nvSpPr>
        <p:spPr>
          <a:xfrm>
            <a:off x="1720850" y="10008699"/>
            <a:ext cx="4724400" cy="519601"/>
          </a:xfrm>
          <a:prstGeom prst="rect">
            <a:avLst/>
          </a:prstGeom>
        </p:spPr>
        <p:txBody>
          <a:bodyPr vert="horz" wrap="square" lIns="0" tIns="0" rIns="0" bIns="0" rtlCol="0">
            <a:noAutofit/>
          </a:bodyPr>
          <a:lstStyle/>
          <a:p>
            <a:r>
              <a:rPr lang="fi-FI" sz="1200" b="1" dirty="0"/>
              <a:t> COLY COAITNG SDN BHD</a:t>
            </a:r>
          </a:p>
          <a:p>
            <a:r>
              <a:rPr lang="fi-FI" sz="800" dirty="0"/>
              <a:t>1 No. 421-B Batu 14, Jalan Kapar, 42200 Kapar Klang, Selangor Darul Ehsan</a:t>
            </a:r>
          </a:p>
          <a:p>
            <a:r>
              <a:rPr lang="en-MY" sz="800" dirty="0"/>
              <a:t>Tel.603 3259 3905; Fax. 603 3259 3904; e-mail </a:t>
            </a:r>
            <a:r>
              <a:rPr lang="en-MY" sz="800" dirty="0">
                <a:hlinkClick r:id="rId3"/>
              </a:rPr>
              <a:t>sales@colycoating.com.my</a:t>
            </a:r>
            <a:r>
              <a:rPr lang="en-MY" sz="800" dirty="0"/>
              <a:t> ; Web-site : www.colycoating.com.my</a:t>
            </a:r>
            <a:endParaRPr sz="650" dirty="0">
              <a:latin typeface="Arial"/>
              <a:cs typeface="Arial"/>
            </a:endParaRPr>
          </a:p>
        </p:txBody>
      </p:sp>
      <p:pic>
        <p:nvPicPr>
          <p:cNvPr id="51" name="Picture 50">
            <a:extLst>
              <a:ext uri="{FF2B5EF4-FFF2-40B4-BE49-F238E27FC236}">
                <a16:creationId xmlns:a16="http://schemas.microsoft.com/office/drawing/2014/main" id="{07CEFD54-B4AB-4B0F-8C65-A3ED52E86590}"/>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187996" y="9718040"/>
            <a:ext cx="1453515" cy="734060"/>
          </a:xfrm>
          <a:prstGeom prst="rect">
            <a:avLst/>
          </a:prstGeom>
        </p:spPr>
      </p:pic>
      <p:sp>
        <p:nvSpPr>
          <p:cNvPr id="59" name="object 29">
            <a:extLst>
              <a:ext uri="{FF2B5EF4-FFF2-40B4-BE49-F238E27FC236}">
                <a16:creationId xmlns:a16="http://schemas.microsoft.com/office/drawing/2014/main" id="{5869A19B-B759-47E4-8C13-F6A5F908DF57}"/>
              </a:ext>
            </a:extLst>
          </p:cNvPr>
          <p:cNvSpPr/>
          <p:nvPr/>
        </p:nvSpPr>
        <p:spPr>
          <a:xfrm flipV="1">
            <a:off x="201445" y="1303797"/>
            <a:ext cx="7084570" cy="134480"/>
          </a:xfrm>
          <a:custGeom>
            <a:avLst/>
            <a:gdLst/>
            <a:ahLst/>
            <a:cxnLst/>
            <a:rect l="l" t="t" r="r" b="b"/>
            <a:pathLst>
              <a:path w="6858584">
                <a:moveTo>
                  <a:pt x="0" y="0"/>
                </a:moveTo>
                <a:lnTo>
                  <a:pt x="6858584" y="0"/>
                </a:lnTo>
              </a:path>
            </a:pathLst>
          </a:custGeom>
          <a:ln w="31749">
            <a:solidFill>
              <a:schemeClr val="tx2">
                <a:lumMod val="75000"/>
              </a:schemeClr>
            </a:solidFill>
          </a:ln>
        </p:spPr>
        <p:txBody>
          <a:bodyPr wrap="square" lIns="0" tIns="0" rIns="0" bIns="0" rtlCol="0">
            <a:noAutofit/>
          </a:bodyPr>
          <a:lstStyle/>
          <a:p>
            <a:endParaRPr dirty="0"/>
          </a:p>
        </p:txBody>
      </p:sp>
      <p:sp>
        <p:nvSpPr>
          <p:cNvPr id="15" name="object 31">
            <a:extLst>
              <a:ext uri="{FF2B5EF4-FFF2-40B4-BE49-F238E27FC236}">
                <a16:creationId xmlns:a16="http://schemas.microsoft.com/office/drawing/2014/main" id="{B8D9CCE5-7B7F-47F7-B554-557238EBB70F}"/>
              </a:ext>
            </a:extLst>
          </p:cNvPr>
          <p:cNvSpPr txBox="1"/>
          <p:nvPr/>
        </p:nvSpPr>
        <p:spPr>
          <a:xfrm>
            <a:off x="136986" y="2557674"/>
            <a:ext cx="6899564" cy="1249449"/>
          </a:xfrm>
          <a:prstGeom prst="rect">
            <a:avLst/>
          </a:prstGeom>
        </p:spPr>
        <p:txBody>
          <a:bodyPr vert="horz" wrap="square" lIns="0" tIns="0" rIns="0" bIns="0" rtlCol="0">
            <a:noAutofit/>
          </a:bodyPr>
          <a:lstStyle/>
          <a:p>
            <a:pPr marL="12700" marR="1899920" algn="just">
              <a:lnSpc>
                <a:spcPct val="100000"/>
              </a:lnSpc>
            </a:pPr>
            <a:r>
              <a:rPr lang="en-US" sz="1200" b="1" u="sng" dirty="0">
                <a:solidFill>
                  <a:schemeClr val="tx2"/>
                </a:solidFill>
                <a:latin typeface="Arial"/>
                <a:cs typeface="Arial"/>
              </a:rPr>
              <a:t>Benefits</a:t>
            </a:r>
            <a:endParaRPr sz="1200" u="sng" dirty="0">
              <a:solidFill>
                <a:schemeClr val="tx2"/>
              </a:solidFill>
              <a:latin typeface="Arial"/>
              <a:cs typeface="Arial"/>
            </a:endParaRPr>
          </a:p>
          <a:p>
            <a:pPr algn="just">
              <a:lnSpc>
                <a:spcPts val="800"/>
              </a:lnSpc>
              <a:spcBef>
                <a:spcPts val="14"/>
              </a:spcBef>
            </a:pPr>
            <a:endParaRPr sz="800" dirty="0"/>
          </a:p>
          <a:p>
            <a:pPr marL="191770" marR="12700" indent="-171450" algn="just">
              <a:lnSpc>
                <a:spcPct val="100000"/>
              </a:lnSpc>
              <a:buFont typeface="Wingdings" panose="05000000000000000000" pitchFamily="2" charset="2"/>
              <a:buChar char="§"/>
            </a:pPr>
            <a:r>
              <a:rPr lang="en-US" sz="1100" dirty="0">
                <a:solidFill>
                  <a:srgbClr val="221F1F"/>
                </a:solidFill>
                <a:latin typeface="Arial"/>
                <a:cs typeface="Arial"/>
              </a:rPr>
              <a:t>Excellent adhesion </a:t>
            </a:r>
          </a:p>
          <a:p>
            <a:pPr marL="191770" marR="12700" indent="-171450" algn="just">
              <a:lnSpc>
                <a:spcPct val="100000"/>
              </a:lnSpc>
              <a:buFont typeface="Wingdings" panose="05000000000000000000" pitchFamily="2" charset="2"/>
              <a:buChar char="§"/>
            </a:pPr>
            <a:r>
              <a:rPr lang="en-US" sz="1100" dirty="0">
                <a:solidFill>
                  <a:srgbClr val="221F1F"/>
                </a:solidFill>
                <a:latin typeface="Arial"/>
                <a:cs typeface="Arial"/>
              </a:rPr>
              <a:t>Good abrasion resistance</a:t>
            </a:r>
          </a:p>
          <a:p>
            <a:pPr marL="191770" marR="12700" indent="-171450" algn="just">
              <a:lnSpc>
                <a:spcPct val="100000"/>
              </a:lnSpc>
              <a:buFont typeface="Wingdings" panose="05000000000000000000" pitchFamily="2" charset="2"/>
              <a:buChar char="§"/>
            </a:pPr>
            <a:r>
              <a:rPr lang="en-US" sz="1100" dirty="0">
                <a:solidFill>
                  <a:srgbClr val="221F1F"/>
                </a:solidFill>
                <a:latin typeface="Arial"/>
                <a:cs typeface="Arial"/>
              </a:rPr>
              <a:t>High levels of chemical resistance to fuels and lubricants, most solvents and chemicals.</a:t>
            </a:r>
          </a:p>
          <a:p>
            <a:pPr marL="191770" marR="12700" indent="-171450" algn="just">
              <a:lnSpc>
                <a:spcPct val="100000"/>
              </a:lnSpc>
              <a:buFont typeface="Wingdings" panose="05000000000000000000" pitchFamily="2" charset="2"/>
              <a:buChar char="§"/>
            </a:pPr>
            <a:r>
              <a:rPr lang="en-US" sz="1100" dirty="0">
                <a:solidFill>
                  <a:srgbClr val="221F1F"/>
                </a:solidFill>
                <a:latin typeface="Arial"/>
                <a:cs typeface="Arial"/>
              </a:rPr>
              <a:t>Low maintenance with easy to clean and sterilize.</a:t>
            </a:r>
          </a:p>
          <a:p>
            <a:pPr marL="191770" marR="12700" indent="-171450" algn="just">
              <a:lnSpc>
                <a:spcPct val="100000"/>
              </a:lnSpc>
              <a:buFont typeface="Wingdings" panose="05000000000000000000" pitchFamily="2" charset="2"/>
              <a:buChar char="§"/>
            </a:pPr>
            <a:r>
              <a:rPr lang="en-US" sz="1100" dirty="0">
                <a:solidFill>
                  <a:srgbClr val="221F1F"/>
                </a:solidFill>
                <a:latin typeface="Arial"/>
                <a:cs typeface="Arial"/>
              </a:rPr>
              <a:t>Available in wide range of </a:t>
            </a:r>
            <a:r>
              <a:rPr lang="en-US" sz="1100" dirty="0" err="1">
                <a:solidFill>
                  <a:srgbClr val="221F1F"/>
                </a:solidFill>
                <a:latin typeface="Arial"/>
                <a:cs typeface="Arial"/>
              </a:rPr>
              <a:t>colour</a:t>
            </a:r>
            <a:endParaRPr lang="en-US" sz="1100" dirty="0">
              <a:solidFill>
                <a:srgbClr val="221F1F"/>
              </a:solidFill>
              <a:latin typeface="Arial"/>
              <a:cs typeface="Arial"/>
            </a:endParaRPr>
          </a:p>
          <a:p>
            <a:pPr marL="191770" marR="12700" indent="-171450" algn="just">
              <a:lnSpc>
                <a:spcPct val="100000"/>
              </a:lnSpc>
              <a:buFont typeface="Wingdings" panose="05000000000000000000" pitchFamily="2" charset="2"/>
              <a:buChar char="§"/>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sz="1000" dirty="0">
              <a:latin typeface="Arial"/>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bject 29"/>
          <p:cNvSpPr/>
          <p:nvPr/>
        </p:nvSpPr>
        <p:spPr>
          <a:xfrm>
            <a:off x="249193" y="10452100"/>
            <a:ext cx="6858584" cy="0"/>
          </a:xfrm>
          <a:custGeom>
            <a:avLst/>
            <a:gdLst/>
            <a:ahLst/>
            <a:cxnLst/>
            <a:rect l="l" t="t" r="r" b="b"/>
            <a:pathLst>
              <a:path w="6858584">
                <a:moveTo>
                  <a:pt x="0" y="0"/>
                </a:moveTo>
                <a:lnTo>
                  <a:pt x="6858584" y="0"/>
                </a:lnTo>
              </a:path>
            </a:pathLst>
          </a:custGeom>
          <a:ln w="31749">
            <a:solidFill>
              <a:schemeClr val="tx2">
                <a:lumMod val="75000"/>
              </a:schemeClr>
            </a:solidFill>
          </a:ln>
        </p:spPr>
        <p:txBody>
          <a:bodyPr wrap="square" lIns="0" tIns="0" rIns="0" bIns="0" rtlCol="0">
            <a:noAutofit/>
          </a:bodyPr>
          <a:lstStyle/>
          <a:p>
            <a:endParaRPr dirty="0"/>
          </a:p>
        </p:txBody>
      </p:sp>
      <p:sp>
        <p:nvSpPr>
          <p:cNvPr id="35" name="object 35"/>
          <p:cNvSpPr txBox="1"/>
          <p:nvPr/>
        </p:nvSpPr>
        <p:spPr>
          <a:xfrm>
            <a:off x="1799641" y="9787320"/>
            <a:ext cx="4724400" cy="519601"/>
          </a:xfrm>
          <a:prstGeom prst="rect">
            <a:avLst/>
          </a:prstGeom>
        </p:spPr>
        <p:txBody>
          <a:bodyPr vert="horz" wrap="square" lIns="0" tIns="0" rIns="0" bIns="0" rtlCol="0">
            <a:noAutofit/>
          </a:bodyPr>
          <a:lstStyle/>
          <a:p>
            <a:r>
              <a:rPr lang="fi-FI" sz="1200" b="1" dirty="0"/>
              <a:t> COLY COAITNG SDN BHD</a:t>
            </a:r>
          </a:p>
          <a:p>
            <a:r>
              <a:rPr lang="fi-FI" sz="800" dirty="0"/>
              <a:t>1 No. 421-B Batu 14, Jalan Kapar, 42200 Kapar Klang, Selangor Darul Ehsan</a:t>
            </a:r>
          </a:p>
          <a:p>
            <a:r>
              <a:rPr lang="en-MY" sz="800" dirty="0"/>
              <a:t>Tel.603 3259 3905; Fax. 603 3259 3904; e-mail </a:t>
            </a:r>
            <a:r>
              <a:rPr lang="en-MY" sz="800" dirty="0">
                <a:hlinkClick r:id="rId2"/>
              </a:rPr>
              <a:t>sales@colycoating.com.my</a:t>
            </a:r>
            <a:r>
              <a:rPr lang="en-MY" sz="800" dirty="0"/>
              <a:t> ; Web-site : www.colycoating.com.my</a:t>
            </a:r>
            <a:endParaRPr sz="650" dirty="0">
              <a:latin typeface="Arial"/>
              <a:cs typeface="Arial"/>
            </a:endParaRPr>
          </a:p>
        </p:txBody>
      </p:sp>
      <p:grpSp>
        <p:nvGrpSpPr>
          <p:cNvPr id="2" name="Group 1">
            <a:extLst>
              <a:ext uri="{FF2B5EF4-FFF2-40B4-BE49-F238E27FC236}">
                <a16:creationId xmlns:a16="http://schemas.microsoft.com/office/drawing/2014/main" id="{D07FAAD5-285C-432D-9F21-0812F9CBC173}"/>
              </a:ext>
            </a:extLst>
          </p:cNvPr>
          <p:cNvGrpSpPr/>
          <p:nvPr/>
        </p:nvGrpSpPr>
        <p:grpSpPr>
          <a:xfrm>
            <a:off x="0" y="-2981"/>
            <a:ext cx="7556500" cy="796460"/>
            <a:chOff x="0" y="-2981"/>
            <a:chExt cx="7556500" cy="796460"/>
          </a:xfrm>
        </p:grpSpPr>
        <p:sp>
          <p:nvSpPr>
            <p:cNvPr id="98" name="Rectangle 97">
              <a:extLst>
                <a:ext uri="{FF2B5EF4-FFF2-40B4-BE49-F238E27FC236}">
                  <a16:creationId xmlns:a16="http://schemas.microsoft.com/office/drawing/2014/main" id="{95510D91-3050-43D6-883B-5BE343DEF328}"/>
                </a:ext>
              </a:extLst>
            </p:cNvPr>
            <p:cNvSpPr/>
            <p:nvPr/>
          </p:nvSpPr>
          <p:spPr>
            <a:xfrm>
              <a:off x="0" y="-2981"/>
              <a:ext cx="7556500" cy="796460"/>
            </a:xfrm>
            <a:prstGeom prst="rect">
              <a:avLst/>
            </a:prstGeom>
            <a:solidFill>
              <a:srgbClr val="284B8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MY" sz="2000" b="1" dirty="0"/>
                <a:t>Technical Data Sheet</a:t>
              </a:r>
            </a:p>
          </p:txBody>
        </p:sp>
        <p:pic>
          <p:nvPicPr>
            <p:cNvPr id="40" name="Picture 39">
              <a:extLst>
                <a:ext uri="{FF2B5EF4-FFF2-40B4-BE49-F238E27FC236}">
                  <a16:creationId xmlns:a16="http://schemas.microsoft.com/office/drawing/2014/main" id="{FAA7759A-E15F-46BA-B09A-B960082C26C4}"/>
                </a:ext>
              </a:extLst>
            </p:cNvPr>
            <p:cNvPicPr/>
            <p:nvPr/>
          </p:nvPicPr>
          <p:blipFill>
            <a:blip r:embed="rId3" cstate="print">
              <a:biLevel thresh="25000"/>
              <a:extLst>
                <a:ext uri="{28A0092B-C50C-407E-A947-70E740481C1C}">
                  <a14:useLocalDpi xmlns:a14="http://schemas.microsoft.com/office/drawing/2010/main" val="0"/>
                </a:ext>
              </a:extLst>
            </a:blip>
            <a:stretch>
              <a:fillRect/>
            </a:stretch>
          </p:blipFill>
          <p:spPr>
            <a:xfrm>
              <a:off x="6127156" y="78176"/>
              <a:ext cx="1087829" cy="634145"/>
            </a:xfrm>
            <a:prstGeom prst="rect">
              <a:avLst/>
            </a:prstGeom>
          </p:spPr>
        </p:pic>
      </p:grpSp>
      <p:pic>
        <p:nvPicPr>
          <p:cNvPr id="19" name="Picture 18">
            <a:extLst>
              <a:ext uri="{FF2B5EF4-FFF2-40B4-BE49-F238E27FC236}">
                <a16:creationId xmlns:a16="http://schemas.microsoft.com/office/drawing/2014/main" id="{7EFA6A04-7EAD-4A87-B563-C4B495765407}"/>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334333" y="9551670"/>
            <a:ext cx="1453515" cy="734060"/>
          </a:xfrm>
          <a:prstGeom prst="rect">
            <a:avLst/>
          </a:prstGeom>
        </p:spPr>
      </p:pic>
      <p:sp>
        <p:nvSpPr>
          <p:cNvPr id="21" name="object 31">
            <a:extLst>
              <a:ext uri="{FF2B5EF4-FFF2-40B4-BE49-F238E27FC236}">
                <a16:creationId xmlns:a16="http://schemas.microsoft.com/office/drawing/2014/main" id="{9CC221E0-ABF3-4F5E-A6AA-E7CC32320002}"/>
              </a:ext>
            </a:extLst>
          </p:cNvPr>
          <p:cNvSpPr txBox="1"/>
          <p:nvPr/>
        </p:nvSpPr>
        <p:spPr>
          <a:xfrm>
            <a:off x="317823" y="970854"/>
            <a:ext cx="6899564" cy="2147558"/>
          </a:xfrm>
          <a:prstGeom prst="rect">
            <a:avLst/>
          </a:prstGeom>
        </p:spPr>
        <p:txBody>
          <a:bodyPr vert="horz" wrap="square" lIns="0" tIns="0" rIns="0" bIns="0" rtlCol="0">
            <a:noAutofit/>
          </a:bodyPr>
          <a:lstStyle/>
          <a:p>
            <a:pPr marL="12700" marR="1899920" algn="just">
              <a:lnSpc>
                <a:spcPct val="100000"/>
              </a:lnSpc>
            </a:pPr>
            <a:r>
              <a:rPr lang="en-US" sz="1200" b="1" u="sng" dirty="0" err="1">
                <a:solidFill>
                  <a:schemeClr val="tx2"/>
                </a:solidFill>
                <a:latin typeface="Arial"/>
                <a:cs typeface="Arial"/>
              </a:rPr>
              <a:t>Shubstrate</a:t>
            </a:r>
            <a:r>
              <a:rPr lang="en-US" sz="1200" b="1" u="sng" dirty="0">
                <a:solidFill>
                  <a:schemeClr val="tx2"/>
                </a:solidFill>
                <a:latin typeface="Arial"/>
                <a:cs typeface="Arial"/>
              </a:rPr>
              <a:t> Requirement &amp; Preparation</a:t>
            </a:r>
            <a:endParaRPr sz="1200" u="sng" dirty="0">
              <a:solidFill>
                <a:schemeClr val="tx2"/>
              </a:solidFill>
              <a:latin typeface="Arial"/>
              <a:cs typeface="Arial"/>
            </a:endParaRPr>
          </a:p>
          <a:p>
            <a:pPr algn="just">
              <a:lnSpc>
                <a:spcPts val="800"/>
              </a:lnSpc>
              <a:spcBef>
                <a:spcPts val="14"/>
              </a:spcBef>
            </a:pPr>
            <a:endParaRPr sz="800" dirty="0"/>
          </a:p>
          <a:p>
            <a:pPr marL="20320" marR="12700" algn="just">
              <a:lnSpc>
                <a:spcPct val="100000"/>
              </a:lnSpc>
            </a:pPr>
            <a:r>
              <a:rPr lang="en-US" sz="1200" dirty="0">
                <a:latin typeface="Arial"/>
                <a:cs typeface="Arial"/>
              </a:rPr>
              <a:t>Substrate concrete screed should a minimum of compressive strength 25N/mm² and adhesive pull-off strength of minimum 1.5N/mm² (concrete failure). New concrete floor should be a minimum of 28 days and must be dry to below a moisture content of 4%. For adequate adhesion of coatings to concrete surface should be free of laitance. Oil, grease, dust, paint residues, algae, loose and friable material must be completely removed form all surface before application the product.</a:t>
            </a:r>
          </a:p>
          <a:p>
            <a:pPr marL="20320" marR="12700" algn="just">
              <a:lnSpc>
                <a:spcPct val="100000"/>
              </a:lnSpc>
            </a:pPr>
            <a:r>
              <a:rPr lang="en-US" sz="1200" dirty="0">
                <a:latin typeface="Arial"/>
                <a:cs typeface="Arial"/>
              </a:rPr>
              <a:t>Rough contaminations and high spots can be remove by grinding. Concrete substrates must be prepared mechanically using abrasive blast cleaning or scarifying equipment to remove cement laitance and a achieved on open texture surface. Surface must be dry and free from any leakage source. All surface cracks, damage concrete surface must first be repair with </a:t>
            </a:r>
            <a:r>
              <a:rPr lang="en-US" sz="1200" dirty="0" err="1">
                <a:latin typeface="Arial"/>
                <a:cs typeface="Arial"/>
              </a:rPr>
              <a:t>ColyFloor</a:t>
            </a:r>
            <a:r>
              <a:rPr lang="en-US" sz="1200" dirty="0">
                <a:latin typeface="Arial"/>
                <a:cs typeface="Arial"/>
              </a:rPr>
              <a:t> epoxy repair compound.</a:t>
            </a:r>
          </a:p>
          <a:p>
            <a:pPr algn="l"/>
            <a:endParaRPr lang="en-US" sz="1200" b="0" i="0" u="none" strike="noStrike" baseline="0" dirty="0">
              <a:solidFill>
                <a:srgbClr val="000000"/>
              </a:solidFill>
              <a:latin typeface="Arial" panose="020B0604020202020204" pitchFamily="34" charset="0"/>
            </a:endParaRPr>
          </a:p>
          <a:p>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sz="1000" dirty="0">
              <a:latin typeface="Arial"/>
              <a:cs typeface="Arial"/>
            </a:endParaRPr>
          </a:p>
        </p:txBody>
      </p:sp>
      <p:sp>
        <p:nvSpPr>
          <p:cNvPr id="27" name="object 31">
            <a:extLst>
              <a:ext uri="{FF2B5EF4-FFF2-40B4-BE49-F238E27FC236}">
                <a16:creationId xmlns:a16="http://schemas.microsoft.com/office/drawing/2014/main" id="{5A5A36B6-9D71-4BD8-A7BE-B8FEC4B7A213}"/>
              </a:ext>
            </a:extLst>
          </p:cNvPr>
          <p:cNvSpPr txBox="1"/>
          <p:nvPr/>
        </p:nvSpPr>
        <p:spPr>
          <a:xfrm>
            <a:off x="323179" y="6305619"/>
            <a:ext cx="6899564" cy="1105915"/>
          </a:xfrm>
          <a:prstGeom prst="rect">
            <a:avLst/>
          </a:prstGeom>
        </p:spPr>
        <p:txBody>
          <a:bodyPr vert="horz" wrap="square" lIns="0" tIns="0" rIns="0" bIns="0" rtlCol="0">
            <a:noAutofit/>
          </a:bodyPr>
          <a:lstStyle/>
          <a:p>
            <a:pPr marL="12700" marR="1899920" algn="just">
              <a:lnSpc>
                <a:spcPct val="100000"/>
              </a:lnSpc>
            </a:pPr>
            <a:r>
              <a:rPr lang="en-US" sz="1200" b="1" u="sng" dirty="0">
                <a:solidFill>
                  <a:schemeClr val="tx2"/>
                </a:solidFill>
                <a:latin typeface="Arial"/>
                <a:cs typeface="Arial"/>
              </a:rPr>
              <a:t>Safety Precaution</a:t>
            </a:r>
            <a:endParaRPr sz="1200" u="sng" dirty="0">
              <a:solidFill>
                <a:schemeClr val="tx2"/>
              </a:solidFill>
              <a:latin typeface="Arial"/>
              <a:cs typeface="Arial"/>
            </a:endParaRPr>
          </a:p>
          <a:p>
            <a:pPr algn="just">
              <a:lnSpc>
                <a:spcPts val="800"/>
              </a:lnSpc>
              <a:spcBef>
                <a:spcPts val="14"/>
              </a:spcBef>
            </a:pPr>
            <a:endParaRPr sz="800" dirty="0"/>
          </a:p>
          <a:p>
            <a:pPr marL="0" marR="0" algn="just">
              <a:spcBef>
                <a:spcPts val="0"/>
              </a:spcBef>
              <a:spcAft>
                <a:spcPts val="0"/>
              </a:spcAft>
            </a:pPr>
            <a:r>
              <a:rPr lang="en-US" sz="1200" b="0" dirty="0">
                <a:effectLst/>
                <a:latin typeface="Arial" panose="020B0604020202020204" pitchFamily="34" charset="0"/>
                <a:ea typeface="Times New Roman" panose="02020603050405020304" pitchFamily="18" charset="0"/>
                <a:cs typeface="Arial" panose="020B0604020202020204" pitchFamily="34" charset="0"/>
              </a:rPr>
              <a:t>This product is flammable and must be kept away from any source of ignition. Use under well ventilated conditions. Do not breathe or inhale mist. Avoid skin contact. Spillage on the skin should immediately be removed with suitable cleanser, soap and water. Eyes should be well flushed with water and medical attention sought immediately. Keep out of reach of children.</a:t>
            </a: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sz="1000" dirty="0">
              <a:latin typeface="Arial"/>
              <a:cs typeface="Arial"/>
            </a:endParaRPr>
          </a:p>
        </p:txBody>
      </p:sp>
      <p:sp>
        <p:nvSpPr>
          <p:cNvPr id="8" name="TextBox 7">
            <a:extLst>
              <a:ext uri="{FF2B5EF4-FFF2-40B4-BE49-F238E27FC236}">
                <a16:creationId xmlns:a16="http://schemas.microsoft.com/office/drawing/2014/main" id="{9A448D94-2E74-4EB2-9B93-EA58E0035FBF}"/>
              </a:ext>
            </a:extLst>
          </p:cNvPr>
          <p:cNvSpPr txBox="1"/>
          <p:nvPr/>
        </p:nvSpPr>
        <p:spPr>
          <a:xfrm>
            <a:off x="218250" y="9006820"/>
            <a:ext cx="6908986" cy="461665"/>
          </a:xfrm>
          <a:prstGeom prst="rect">
            <a:avLst/>
          </a:prstGeom>
          <a:noFill/>
        </p:spPr>
        <p:txBody>
          <a:bodyPr wrap="square" rtlCol="0">
            <a:spAutoFit/>
          </a:bodyPr>
          <a:lstStyle/>
          <a:p>
            <a:pPr algn="just"/>
            <a:r>
              <a:rPr lang="en-US" sz="800" b="1" dirty="0">
                <a:latin typeface="Arial" panose="020B0604020202020204" pitchFamily="34" charset="0"/>
                <a:cs typeface="Arial" panose="020B0604020202020204" pitchFamily="34" charset="0"/>
              </a:rPr>
              <a:t>Disclaimer: </a:t>
            </a:r>
            <a:r>
              <a:rPr lang="en-US" sz="800" dirty="0">
                <a:latin typeface="Arial" panose="020B0604020202020204" pitchFamily="34" charset="0"/>
                <a:cs typeface="Arial" panose="020B0604020202020204" pitchFamily="34" charset="0"/>
              </a:rPr>
              <a:t>The above information  is given to the best of our knowledge based on laboratory tests and practical experience. However, since we cannot anticipate or control the many conditions under which our product by be used, we can only guarantee the quality of the product itself. We reserve the right to alter the given data without prior notice.</a:t>
            </a:r>
          </a:p>
        </p:txBody>
      </p:sp>
      <p:sp>
        <p:nvSpPr>
          <p:cNvPr id="9" name="TextBox 8">
            <a:extLst>
              <a:ext uri="{FF2B5EF4-FFF2-40B4-BE49-F238E27FC236}">
                <a16:creationId xmlns:a16="http://schemas.microsoft.com/office/drawing/2014/main" id="{D12350B3-3FE4-406E-907B-45E2AFF68B76}"/>
              </a:ext>
            </a:extLst>
          </p:cNvPr>
          <p:cNvSpPr txBox="1"/>
          <p:nvPr/>
        </p:nvSpPr>
        <p:spPr>
          <a:xfrm>
            <a:off x="6095410" y="10453767"/>
            <a:ext cx="1151320" cy="215444"/>
          </a:xfrm>
          <a:prstGeom prst="rect">
            <a:avLst/>
          </a:prstGeom>
          <a:noFill/>
        </p:spPr>
        <p:txBody>
          <a:bodyPr wrap="square" rtlCol="0">
            <a:spAutoFit/>
          </a:bodyPr>
          <a:lstStyle/>
          <a:p>
            <a:r>
              <a:rPr lang="en-US" sz="800" dirty="0">
                <a:latin typeface="Arial" panose="020B0604020202020204" pitchFamily="34" charset="0"/>
                <a:cs typeface="Arial" panose="020B0604020202020204" pitchFamily="34" charset="0"/>
              </a:rPr>
              <a:t>REV Date: Dec 2023</a:t>
            </a:r>
          </a:p>
        </p:txBody>
      </p:sp>
      <p:sp>
        <p:nvSpPr>
          <p:cNvPr id="10" name="TextBox 9">
            <a:extLst>
              <a:ext uri="{FF2B5EF4-FFF2-40B4-BE49-F238E27FC236}">
                <a16:creationId xmlns:a16="http://schemas.microsoft.com/office/drawing/2014/main" id="{AFAFACD3-0246-4BB5-B454-662EA91C0BF4}"/>
              </a:ext>
            </a:extLst>
          </p:cNvPr>
          <p:cNvSpPr txBox="1"/>
          <p:nvPr/>
        </p:nvSpPr>
        <p:spPr>
          <a:xfrm>
            <a:off x="120650" y="496516"/>
            <a:ext cx="2696572" cy="246221"/>
          </a:xfrm>
          <a:prstGeom prst="rect">
            <a:avLst/>
          </a:prstGeom>
          <a:noFill/>
        </p:spPr>
        <p:txBody>
          <a:bodyPr wrap="none" rtlCol="0">
            <a:spAutoFit/>
          </a:bodyPr>
          <a:lstStyle/>
          <a:p>
            <a:r>
              <a:rPr lang="en-US" sz="1000" b="1" dirty="0">
                <a:solidFill>
                  <a:schemeClr val="bg1"/>
                </a:solidFill>
                <a:latin typeface="Arial" panose="020B0604020202020204" pitchFamily="34" charset="0"/>
                <a:cs typeface="Arial" panose="020B0604020202020204" pitchFamily="34" charset="0"/>
              </a:rPr>
              <a:t>Technical Data Sheet – </a:t>
            </a:r>
            <a:r>
              <a:rPr lang="en-US" sz="1000" b="1" dirty="0" err="1">
                <a:solidFill>
                  <a:schemeClr val="bg1"/>
                </a:solidFill>
                <a:latin typeface="Arial" panose="020B0604020202020204" pitchFamily="34" charset="0"/>
                <a:cs typeface="Arial" panose="020B0604020202020204" pitchFamily="34" charset="0"/>
              </a:rPr>
              <a:t>ColyFloor</a:t>
            </a:r>
            <a:r>
              <a:rPr lang="en-US" sz="1000" b="1" dirty="0">
                <a:solidFill>
                  <a:schemeClr val="bg1"/>
                </a:solidFill>
                <a:latin typeface="Arial" panose="020B0604020202020204" pitchFamily="34" charset="0"/>
                <a:cs typeface="Arial" panose="020B0604020202020204" pitchFamily="34" charset="0"/>
              </a:rPr>
              <a:t> 5300FC</a:t>
            </a:r>
          </a:p>
        </p:txBody>
      </p:sp>
      <p:sp>
        <p:nvSpPr>
          <p:cNvPr id="17" name="object 31">
            <a:extLst>
              <a:ext uri="{FF2B5EF4-FFF2-40B4-BE49-F238E27FC236}">
                <a16:creationId xmlns:a16="http://schemas.microsoft.com/office/drawing/2014/main" id="{E3A4FF7D-3B2A-4D9C-866E-68B3076126D8}"/>
              </a:ext>
            </a:extLst>
          </p:cNvPr>
          <p:cNvSpPr txBox="1"/>
          <p:nvPr/>
        </p:nvSpPr>
        <p:spPr>
          <a:xfrm>
            <a:off x="334333" y="3547805"/>
            <a:ext cx="6899564" cy="2328421"/>
          </a:xfrm>
          <a:prstGeom prst="rect">
            <a:avLst/>
          </a:prstGeom>
        </p:spPr>
        <p:txBody>
          <a:bodyPr vert="horz" wrap="square" lIns="0" tIns="0" rIns="0" bIns="0" rtlCol="0">
            <a:noAutofit/>
          </a:bodyPr>
          <a:lstStyle/>
          <a:p>
            <a:pPr marL="12700" marR="1899920" algn="just">
              <a:lnSpc>
                <a:spcPct val="100000"/>
              </a:lnSpc>
            </a:pPr>
            <a:r>
              <a:rPr lang="en-US" sz="1200" b="1" u="sng" dirty="0">
                <a:solidFill>
                  <a:schemeClr val="tx2"/>
                </a:solidFill>
                <a:latin typeface="Arial"/>
                <a:cs typeface="Arial"/>
              </a:rPr>
              <a:t>Maxing And Application</a:t>
            </a:r>
            <a:endParaRPr sz="1200" u="sng" dirty="0">
              <a:solidFill>
                <a:schemeClr val="tx2"/>
              </a:solidFill>
              <a:latin typeface="Arial"/>
              <a:cs typeface="Arial"/>
            </a:endParaRPr>
          </a:p>
          <a:p>
            <a:pPr algn="just">
              <a:lnSpc>
                <a:spcPts val="800"/>
              </a:lnSpc>
              <a:spcBef>
                <a:spcPts val="14"/>
              </a:spcBef>
            </a:pPr>
            <a:endParaRPr sz="800" dirty="0"/>
          </a:p>
          <a:p>
            <a:pPr marL="20320" marR="12700" indent="0" algn="just">
              <a:lnSpc>
                <a:spcPct val="100000"/>
              </a:lnSpc>
            </a:pPr>
            <a:r>
              <a:rPr lang="en-US" sz="1200" dirty="0">
                <a:latin typeface="Arial"/>
                <a:cs typeface="Arial"/>
              </a:rPr>
              <a:t>Pour total Part B in the Part A container and mix both liquid part thoroughly for one minute by using a suitable electrical stirrer (with 750 watt high power mixer) until a fully homogenous mix has bee achieved. Than slowly add 5% - 10% thinner 50 (if need) while mixing continues for a further 1 minute 30 second until a full homogenous mix has been achieved.</a:t>
            </a:r>
          </a:p>
          <a:p>
            <a:pPr marL="20320" marR="12700" indent="0" algn="just">
              <a:lnSpc>
                <a:spcPct val="100000"/>
              </a:lnSpc>
            </a:pPr>
            <a:endParaRPr lang="en-US" sz="1000" dirty="0">
              <a:solidFill>
                <a:srgbClr val="221F1F"/>
              </a:solidFill>
              <a:latin typeface="Arial"/>
              <a:cs typeface="Arial"/>
            </a:endParaRPr>
          </a:p>
          <a:p>
            <a:pPr marL="191770" marR="12700" indent="-171450" algn="just">
              <a:lnSpc>
                <a:spcPct val="100000"/>
              </a:lnSpc>
              <a:buFont typeface="Wingdings" panose="05000000000000000000" pitchFamily="2" charset="2"/>
              <a:buChar char="§"/>
            </a:pPr>
            <a:r>
              <a:rPr lang="en-US" sz="1200" dirty="0">
                <a:latin typeface="Arial"/>
                <a:cs typeface="Arial"/>
              </a:rPr>
              <a:t>Apply </a:t>
            </a:r>
            <a:r>
              <a:rPr lang="en-US" sz="1200" dirty="0" err="1">
                <a:latin typeface="Arial"/>
                <a:cs typeface="Arial"/>
              </a:rPr>
              <a:t>ColyFloor</a:t>
            </a:r>
            <a:r>
              <a:rPr lang="en-US" sz="1200" dirty="0">
                <a:latin typeface="Arial"/>
                <a:cs typeface="Arial"/>
              </a:rPr>
              <a:t> 5300FC can be use by suitable roller, brush or trowel and overwork with a roller.</a:t>
            </a:r>
            <a:endParaRPr lang="en-US" sz="1200" b="1" dirty="0">
              <a:latin typeface="Arial"/>
              <a:cs typeface="Arial"/>
            </a:endParaRPr>
          </a:p>
          <a:p>
            <a:pPr marL="191770" marR="12700" indent="-171450" algn="just">
              <a:lnSpc>
                <a:spcPct val="100000"/>
              </a:lnSpc>
              <a:buFont typeface="Wingdings" panose="05000000000000000000" pitchFamily="2" charset="2"/>
              <a:buChar char="§"/>
            </a:pPr>
            <a:r>
              <a:rPr lang="en-US" sz="1200" dirty="0">
                <a:latin typeface="Arial"/>
                <a:cs typeface="Arial"/>
              </a:rPr>
              <a:t>Apply </a:t>
            </a:r>
            <a:r>
              <a:rPr lang="en-US" sz="1200" dirty="0" err="1">
                <a:latin typeface="Arial"/>
                <a:cs typeface="Arial"/>
              </a:rPr>
              <a:t>ColyFloor</a:t>
            </a:r>
            <a:r>
              <a:rPr lang="en-US" sz="1200" dirty="0">
                <a:latin typeface="Arial"/>
                <a:cs typeface="Arial"/>
              </a:rPr>
              <a:t> 5300FC within the pot life (working time), </a:t>
            </a:r>
          </a:p>
          <a:p>
            <a:pPr marL="191770" marR="12700" indent="-171450" algn="just">
              <a:lnSpc>
                <a:spcPct val="100000"/>
              </a:lnSpc>
              <a:buFont typeface="Wingdings" panose="05000000000000000000" pitchFamily="2" charset="2"/>
              <a:buChar char="§"/>
            </a:pPr>
            <a:r>
              <a:rPr lang="en-US" sz="1200" dirty="0">
                <a:latin typeface="Arial"/>
                <a:cs typeface="Arial"/>
              </a:rPr>
              <a:t>Do not apply when the relative humidity exceed 90% on when the surface to be coated is less than 5% above the dew point.</a:t>
            </a:r>
          </a:p>
          <a:p>
            <a:pPr marL="191770" marR="12700" indent="-171450" algn="just">
              <a:buFont typeface="Wingdings" panose="05000000000000000000" pitchFamily="2" charset="2"/>
              <a:buChar char="§"/>
            </a:pPr>
            <a:r>
              <a:rPr lang="en-US" sz="1200" dirty="0">
                <a:latin typeface="Arial"/>
                <a:cs typeface="Arial"/>
              </a:rPr>
              <a:t>Do not apply temperature below 5°C and temperature above 40°C</a:t>
            </a:r>
          </a:p>
          <a:p>
            <a:pPr marL="20320" marR="12700" indent="0" algn="just">
              <a:lnSpc>
                <a:spcPct val="100000"/>
              </a:lnSpc>
            </a:pPr>
            <a:endParaRPr lang="en-US" sz="12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lang="en-US" sz="1000" dirty="0">
              <a:solidFill>
                <a:srgbClr val="221F1F"/>
              </a:solidFill>
              <a:latin typeface="Arial"/>
              <a:cs typeface="Arial"/>
            </a:endParaRPr>
          </a:p>
          <a:p>
            <a:pPr marL="20320" marR="12700" indent="0" algn="just">
              <a:lnSpc>
                <a:spcPct val="100000"/>
              </a:lnSpc>
            </a:pPr>
            <a:endParaRPr sz="1000" dirty="0">
              <a:latin typeface="Arial"/>
              <a:cs typeface="Arial"/>
            </a:endParaRPr>
          </a:p>
        </p:txBody>
      </p:sp>
      <p:sp>
        <p:nvSpPr>
          <p:cNvPr id="18" name="object 31">
            <a:extLst>
              <a:ext uri="{FF2B5EF4-FFF2-40B4-BE49-F238E27FC236}">
                <a16:creationId xmlns:a16="http://schemas.microsoft.com/office/drawing/2014/main" id="{684C041A-6810-49B3-B0FD-EB79FE26AF88}"/>
              </a:ext>
            </a:extLst>
          </p:cNvPr>
          <p:cNvSpPr txBox="1"/>
          <p:nvPr/>
        </p:nvSpPr>
        <p:spPr>
          <a:xfrm>
            <a:off x="317823" y="7696990"/>
            <a:ext cx="6899564" cy="829354"/>
          </a:xfrm>
          <a:prstGeom prst="rect">
            <a:avLst/>
          </a:prstGeom>
        </p:spPr>
        <p:txBody>
          <a:bodyPr vert="horz" wrap="square" lIns="0" tIns="0" rIns="0" bIns="0" rtlCol="0">
            <a:noAutofit/>
          </a:bodyPr>
          <a:lstStyle/>
          <a:p>
            <a:pPr marL="12700" marR="1899920" algn="just">
              <a:lnSpc>
                <a:spcPct val="100000"/>
              </a:lnSpc>
            </a:pPr>
            <a:r>
              <a:rPr lang="en-US" sz="1200" b="1" u="sng" dirty="0">
                <a:solidFill>
                  <a:schemeClr val="tx2"/>
                </a:solidFill>
                <a:latin typeface="Arial"/>
                <a:cs typeface="Arial"/>
              </a:rPr>
              <a:t>Maintenance and care after cure</a:t>
            </a:r>
            <a:endParaRPr sz="1200" u="sng" dirty="0">
              <a:solidFill>
                <a:schemeClr val="tx2"/>
              </a:solidFill>
              <a:latin typeface="Arial"/>
              <a:cs typeface="Arial"/>
            </a:endParaRPr>
          </a:p>
          <a:p>
            <a:pPr algn="just">
              <a:lnSpc>
                <a:spcPts val="800"/>
              </a:lnSpc>
              <a:spcBef>
                <a:spcPts val="14"/>
              </a:spcBef>
            </a:pPr>
            <a:endParaRPr sz="800" dirty="0"/>
          </a:p>
          <a:p>
            <a:pPr marL="20320" marR="12700" indent="0" algn="just">
              <a:lnSpc>
                <a:spcPct val="100000"/>
              </a:lnSpc>
            </a:pPr>
            <a:r>
              <a:rPr lang="en-US" sz="1200" dirty="0">
                <a:solidFill>
                  <a:srgbClr val="221F1F"/>
                </a:solidFill>
                <a:latin typeface="Arial"/>
                <a:cs typeface="Arial"/>
              </a:rPr>
              <a:t>Recommend basic cleaning and maintenance will prolong the life of epoxy floors, clean regularly using a single or double headed rotary scrubber drier in conjunction with alkaline detergent.</a:t>
            </a:r>
          </a:p>
          <a:p>
            <a:pPr algn="l"/>
            <a:endParaRPr lang="en-US" sz="1200" b="0" i="0" u="none" strike="noStrike" baseline="0" dirty="0">
              <a:solidFill>
                <a:srgbClr val="000000"/>
              </a:solidFill>
              <a:latin typeface="Arial" panose="020B0604020202020204" pitchFamily="34" charset="0"/>
            </a:endParaRPr>
          </a:p>
          <a:p>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lang="en-US" sz="1200" dirty="0">
              <a:solidFill>
                <a:srgbClr val="221F1F"/>
              </a:solidFill>
              <a:latin typeface="Arial" panose="020B0604020202020204" pitchFamily="34" charset="0"/>
              <a:cs typeface="Arial" panose="020B0604020202020204" pitchFamily="34" charset="0"/>
            </a:endParaRPr>
          </a:p>
          <a:p>
            <a:pPr marL="20320" marR="12700" indent="0" algn="just">
              <a:lnSpc>
                <a:spcPct val="100000"/>
              </a:lnSpc>
            </a:pPr>
            <a:endParaRPr sz="1000" dirty="0">
              <a:latin typeface="Arial"/>
              <a:cs typeface="Arial"/>
            </a:endParaRPr>
          </a:p>
        </p:txBody>
      </p:sp>
    </p:spTree>
    <p:extLst>
      <p:ext uri="{BB962C8B-B14F-4D97-AF65-F5344CB8AC3E}">
        <p14:creationId xmlns:p14="http://schemas.microsoft.com/office/powerpoint/2010/main" val="291692084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5868</TotalTime>
  <Words>888</Words>
  <Application>Microsoft Office PowerPoint</Application>
  <PresentationFormat>Custom</PresentationFormat>
  <Paragraphs>150</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Arial Black</vt:lpstr>
      <vt:lpstr>Calibri</vt:lpstr>
      <vt:lpstr>Wingdings</vt:lpstr>
      <vt:lpstr>Office Theme</vt:lpstr>
      <vt:lpstr>ColyFloor 5300FC High Solids Epoxy Floor Coating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KCC i-Krete MF Apr 14</dc:title>
  <dc:creator>ThinkPad</dc:creator>
  <cp:lastModifiedBy>Mac</cp:lastModifiedBy>
  <cp:revision>192</cp:revision>
  <dcterms:created xsi:type="dcterms:W3CDTF">2022-10-17T18:23:24Z</dcterms:created>
  <dcterms:modified xsi:type="dcterms:W3CDTF">2024-06-29T13:54:24Z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2014-04-14T00:00:00Z</vt:filetime>
  </property>
  <property fmtid="{D5CDD505-2E9C-101B-9397-08002B2CF9AE}" pid="3" name="LastSaved">
    <vt:filetime>2022-10-17T00:00:00Z</vt:filetime>
  </property>
</Properties>
</file>