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44"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14229"/>
            <a:ext cx="6899564" cy="15323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200" b="0" dirty="0">
                <a:effectLst/>
                <a:latin typeface="Arial" panose="020B0604020202020204" pitchFamily="34" charset="0"/>
                <a:ea typeface="Times New Roman" panose="02020603050405020304" pitchFamily="18" charset="0"/>
                <a:cs typeface="Arial" panose="020B0604020202020204" pitchFamily="34" charset="0"/>
              </a:rPr>
              <a:t> 6000PM is a high  performance two components solvent-free epoxy primer/sealer. It is low viscosity, 100% solids epoxy penetrating primer/sealer with specially formulated to reduce the rate of moisture </a:t>
            </a:r>
            <a:r>
              <a:rPr lang="en-US" sz="1200" b="0" dirty="0" err="1">
                <a:effectLst/>
                <a:latin typeface="Arial" panose="020B0604020202020204" pitchFamily="34" charset="0"/>
                <a:ea typeface="Times New Roman" panose="02020603050405020304" pitchFamily="18" charset="0"/>
                <a:cs typeface="Arial" panose="020B0604020202020204" pitchFamily="34" charset="0"/>
              </a:rPr>
              <a:t>vapour</a:t>
            </a:r>
            <a:r>
              <a:rPr lang="en-US" sz="1200" b="0" dirty="0">
                <a:effectLst/>
                <a:latin typeface="Arial" panose="020B0604020202020204" pitchFamily="34" charset="0"/>
                <a:ea typeface="Times New Roman" panose="02020603050405020304" pitchFamily="18" charset="0"/>
                <a:cs typeface="Arial" panose="020B0604020202020204" pitchFamily="34" charset="0"/>
              </a:rPr>
              <a:t> transmission from the concrete floor to an acceptable levels prior to the installation of the resin toppings. It usually used together with </a:t>
            </a:r>
            <a:r>
              <a:rPr lang="en-US" sz="12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200" b="0" dirty="0">
                <a:effectLst/>
                <a:latin typeface="Arial" panose="020B0604020202020204" pitchFamily="34" charset="0"/>
                <a:ea typeface="Times New Roman" panose="02020603050405020304" pitchFamily="18" charset="0"/>
                <a:cs typeface="Arial" panose="020B0604020202020204" pitchFamily="34" charset="0"/>
              </a:rPr>
              <a:t> 3000MT, epoxy mortar screed to provide a highly effective heavy duty moisture barrier protection against excessive moisture in the concrete substrate.</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6000PM</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Solvent Free Epoxy Primer</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3927981958"/>
              </p:ext>
            </p:extLst>
          </p:nvPr>
        </p:nvGraphicFramePr>
        <p:xfrm>
          <a:off x="230740" y="4322141"/>
          <a:ext cx="6848554" cy="4070180"/>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Finish</a:t>
                      </a:r>
                      <a:endParaRPr lang="en-US" sz="12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latin typeface="Arial" panose="020B0604020202020204" pitchFamily="34" charset="0"/>
                          <a:cs typeface="Arial" panose="020B0604020202020204" pitchFamily="34" charset="0"/>
                        </a:rPr>
                        <a:t>Glossy</a:t>
                      </a: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Color</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Clear</a:t>
                      </a: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200" b="0" dirty="0">
                          <a:latin typeface="Arial"/>
                          <a:cs typeface="Arial"/>
                        </a:rPr>
                        <a:t>Flashpoint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&gt; 65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200" b="0" dirty="0">
                          <a:latin typeface="Arial"/>
                          <a:cs typeface="Arial"/>
                        </a:rPr>
                        <a:t>Volume Solids</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100 %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r>
                        <a:rPr lang="en-US" sz="1200" b="0" dirty="0">
                          <a:latin typeface="Arial"/>
                          <a:cs typeface="Arial"/>
                        </a:rPr>
                        <a:t>Specific Gravity</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1.08 ± 0.2kg/L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210422">
                <a:tc>
                  <a:txBody>
                    <a:bodyPr/>
                    <a:lstStyle/>
                    <a:p>
                      <a:pPr marL="86360">
                        <a:lnSpc>
                          <a:spcPct val="100000"/>
                        </a:lnSpc>
                      </a:pPr>
                      <a:r>
                        <a:rPr lang="en-US" sz="1200" b="0" dirty="0">
                          <a:latin typeface="Arial"/>
                          <a:cs typeface="Arial"/>
                        </a:rPr>
                        <a:t>Tensile Adhesion (Pull-Off Strength)</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2 N/mm² failure in concrete (ASTM D4541)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10422">
                <a:tc>
                  <a:txBody>
                    <a:bodyPr/>
                    <a:lstStyle/>
                    <a:p>
                      <a:pPr marL="86360">
                        <a:lnSpc>
                          <a:spcPct val="100000"/>
                        </a:lnSpc>
                      </a:pPr>
                      <a:r>
                        <a:rPr lang="en-US" sz="1200" b="0" dirty="0">
                          <a:latin typeface="Arial"/>
                          <a:cs typeface="Arial"/>
                        </a:rPr>
                        <a:t>Pot Life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Approx. 35 Mins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10422">
                <a:tc>
                  <a:txBody>
                    <a:bodyPr/>
                    <a:lstStyle/>
                    <a:p>
                      <a:pPr marL="86360">
                        <a:lnSpc>
                          <a:spcPct val="100000"/>
                        </a:lnSpc>
                      </a:pPr>
                      <a:r>
                        <a:rPr lang="en-US" sz="1200" b="0" dirty="0">
                          <a:latin typeface="Arial"/>
                          <a:cs typeface="Arial"/>
                        </a:rPr>
                        <a:t>Tough Dry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7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10422">
                <a:tc>
                  <a:txBody>
                    <a:bodyPr/>
                    <a:lstStyle/>
                    <a:p>
                      <a:pPr marL="86360">
                        <a:lnSpc>
                          <a:spcPct val="100000"/>
                        </a:lnSpc>
                      </a:pPr>
                      <a:r>
                        <a:rPr lang="en-US" sz="1200" b="0" dirty="0">
                          <a:latin typeface="Arial"/>
                          <a:cs typeface="Arial"/>
                        </a:rPr>
                        <a:t>Recoating Time</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Min. 16 hours at 25°C, Max 48 hours at 25°C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4123820"/>
                  </a:ext>
                </a:extLst>
              </a:tr>
              <a:tr h="210422">
                <a:tc>
                  <a:txBody>
                    <a:bodyPr/>
                    <a:lstStyle/>
                    <a:p>
                      <a:pPr marL="86360">
                        <a:lnSpc>
                          <a:spcPct val="100000"/>
                        </a:lnSpc>
                      </a:pPr>
                      <a:r>
                        <a:rPr lang="en-US" sz="1200" b="0" dirty="0">
                          <a:latin typeface="Arial"/>
                          <a:cs typeface="Arial"/>
                        </a:rPr>
                        <a:t>Curing Times (25°C)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10422">
                <a:tc>
                  <a:txBody>
                    <a:bodyPr/>
                    <a:lstStyle/>
                    <a:p>
                      <a:pPr marL="86360">
                        <a:lnSpc>
                          <a:spcPct val="100000"/>
                        </a:lnSpc>
                      </a:pPr>
                      <a:r>
                        <a:rPr lang="en-US" sz="1200" b="0" dirty="0">
                          <a:latin typeface="Arial"/>
                          <a:cs typeface="Arial"/>
                        </a:rPr>
                        <a:t>Consumption</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9 -12/m²/L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10422">
                <a:tc>
                  <a:txBody>
                    <a:bodyPr/>
                    <a:lstStyle/>
                    <a:p>
                      <a:pPr marL="86360">
                        <a:lnSpc>
                          <a:spcPct val="100000"/>
                        </a:lnSpc>
                      </a:pPr>
                      <a:r>
                        <a:rPr lang="en-US" sz="1200" b="0" dirty="0">
                          <a:latin typeface="Arial"/>
                          <a:cs typeface="Arial"/>
                        </a:rPr>
                        <a:t>Packing</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5L (A: 3.39L ; B: 1.61L) 20L (A: 13.55L ; B: 6.45L)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1437042"/>
                  </a:ext>
                </a:extLst>
              </a:tr>
              <a:tr h="210422">
                <a:tc>
                  <a:txBody>
                    <a:bodyPr/>
                    <a:lstStyle/>
                    <a:p>
                      <a:pPr marL="86360">
                        <a:lnSpc>
                          <a:spcPct val="100000"/>
                        </a:lnSpc>
                      </a:pPr>
                      <a:r>
                        <a:rPr lang="en-US" sz="1200" b="0" dirty="0">
                          <a:latin typeface="Arial"/>
                          <a:cs typeface="Arial"/>
                        </a:rPr>
                        <a:t>Thinning</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Do not thin</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8664692"/>
                  </a:ext>
                </a:extLst>
              </a:tr>
              <a:tr h="210422">
                <a:tc>
                  <a:txBody>
                    <a:bodyPr/>
                    <a:lstStyle/>
                    <a:p>
                      <a:pPr marL="86360">
                        <a:lnSpc>
                          <a:spcPct val="100000"/>
                        </a:lnSpc>
                      </a:pPr>
                      <a:r>
                        <a:rPr lang="en-US" sz="1200" b="0" dirty="0">
                          <a:latin typeface="Arial"/>
                          <a:cs typeface="Arial"/>
                        </a:rPr>
                        <a:t>Shelf Life &amp; Storage (unopened and in good conditions temperature 10°C - 30°C)</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58124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914495984"/>
              </p:ext>
            </p:extLst>
          </p:nvPr>
        </p:nvGraphicFramePr>
        <p:xfrm>
          <a:off x="252054" y="8446654"/>
          <a:ext cx="7148276" cy="1317066"/>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200" b="1" u="sng" baseline="0" dirty="0">
                          <a:latin typeface="Arial" panose="020B0604020202020204" pitchFamily="34" charset="0"/>
                          <a:cs typeface="Arial" panose="020B0604020202020204" pitchFamily="34" charset="0"/>
                        </a:rPr>
                        <a:t>Coating Sequence</a:t>
                      </a:r>
                      <a:endParaRPr lang="en-US" sz="12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1" u="sng" baseline="0" dirty="0">
                          <a:latin typeface="Arial" panose="020B0604020202020204" pitchFamily="34" charset="0"/>
                          <a:cs typeface="Arial" panose="020B0604020202020204" pitchFamily="34" charset="0"/>
                        </a:rPr>
                        <a:t>Product Name</a:t>
                      </a:r>
                      <a:endParaRPr lang="en-US" sz="12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200" b="0" dirty="0">
                          <a:latin typeface="Arial" panose="020B0604020202020204" pitchFamily="34" charset="0"/>
                          <a:cs typeface="Arial" panose="020B0604020202020204" pitchFamily="34" charset="0"/>
                        </a:rPr>
                        <a:t>Primer</a:t>
                      </a:r>
                      <a:endParaRPr lang="en-US" sz="12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err="1">
                          <a:latin typeface="Arial" panose="020B0604020202020204" pitchFamily="34" charset="0"/>
                          <a:cs typeface="Arial" panose="020B0604020202020204" pitchFamily="34" charset="0"/>
                        </a:rPr>
                        <a:t>ColyFloor</a:t>
                      </a:r>
                      <a:r>
                        <a:rPr lang="en-US" sz="1200" b="0" baseline="0" dirty="0">
                          <a:latin typeface="Arial" panose="020B0604020202020204" pitchFamily="34" charset="0"/>
                          <a:cs typeface="Arial" panose="020B0604020202020204" pitchFamily="34" charset="0"/>
                        </a:rPr>
                        <a:t> 6000PM</a:t>
                      </a:r>
                      <a:endParaRPr lang="en-US" sz="12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200" b="0" dirty="0">
                          <a:latin typeface="Arial"/>
                          <a:cs typeface="Arial"/>
                        </a:rPr>
                        <a:t>Second Coat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baseline="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latin typeface="Arial" panose="020B0604020202020204" pitchFamily="34" charset="0"/>
                          <a:cs typeface="Arial" panose="020B0604020202020204" pitchFamily="34" charset="0"/>
                        </a:rPr>
                        <a:t>ColyFloor</a:t>
                      </a:r>
                      <a:r>
                        <a:rPr lang="en-US" sz="1200" b="0" dirty="0">
                          <a:latin typeface="Arial" panose="020B0604020202020204" pitchFamily="34" charset="0"/>
                          <a:cs typeface="Arial" panose="020B0604020202020204" pitchFamily="34" charset="0"/>
                        </a:rPr>
                        <a:t> 6500FC or </a:t>
                      </a:r>
                      <a:r>
                        <a:rPr lang="en-US" sz="1200" b="0" dirty="0" err="1">
                          <a:latin typeface="Arial" panose="020B0604020202020204" pitchFamily="34" charset="0"/>
                          <a:cs typeface="Arial" panose="020B0604020202020204" pitchFamily="34" charset="0"/>
                        </a:rPr>
                        <a:t>ColyFloor</a:t>
                      </a:r>
                      <a:r>
                        <a:rPr lang="en-US" sz="1200" b="0" dirty="0">
                          <a:latin typeface="Arial" panose="020B0604020202020204" pitchFamily="34" charset="0"/>
                          <a:cs typeface="Arial" panose="020B0604020202020204" pitchFamily="34" charset="0"/>
                        </a:rPr>
                        <a:t> 3000MT</a:t>
                      </a: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200" b="0" dirty="0">
                          <a:latin typeface="Arial"/>
                          <a:cs typeface="Arial"/>
                        </a:rPr>
                        <a:t>Finish Coat</a:t>
                      </a: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200" b="0" dirty="0">
                          <a:latin typeface="Arial"/>
                          <a:cs typeface="Arial"/>
                        </a:rPr>
                        <a:t>:</a:t>
                      </a: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200" b="0" dirty="0" err="1">
                          <a:latin typeface="Arial"/>
                          <a:cs typeface="Arial"/>
                        </a:rPr>
                        <a:t>ColyFloor</a:t>
                      </a:r>
                      <a:r>
                        <a:rPr lang="en-US" sz="1200" b="0" dirty="0">
                          <a:latin typeface="Arial"/>
                          <a:cs typeface="Arial"/>
                        </a:rPr>
                        <a:t> 6500FC or </a:t>
                      </a:r>
                      <a:r>
                        <a:rPr lang="en-US" sz="1200" b="0" dirty="0" err="1">
                          <a:latin typeface="Arial"/>
                          <a:cs typeface="Arial"/>
                        </a:rPr>
                        <a:t>ColyFloor</a:t>
                      </a:r>
                      <a:r>
                        <a:rPr lang="en-US" sz="1200" b="0" dirty="0">
                          <a:latin typeface="Arial"/>
                          <a:cs typeface="Arial"/>
                        </a:rPr>
                        <a:t> 6510SL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endParaRPr sz="12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241397" y="3030715"/>
            <a:ext cx="6899564" cy="15323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Low viscosity, good penetrative properties</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Excellent adhesion</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High levels of chemical resistance to fuels and lubricants, most solvents and chemicals.</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Solvent free, low </a:t>
            </a:r>
            <a:r>
              <a:rPr lang="en-US" sz="1200" dirty="0" err="1">
                <a:solidFill>
                  <a:srgbClr val="221F1F"/>
                </a:solidFill>
                <a:latin typeface="Arial"/>
                <a:cs typeface="Arial"/>
              </a:rPr>
              <a:t>odour</a:t>
            </a:r>
            <a:r>
              <a:rPr lang="en-US" sz="1200" dirty="0">
                <a:solidFill>
                  <a:srgbClr val="221F1F"/>
                </a:solidFill>
                <a:latin typeface="Arial"/>
                <a:cs typeface="Arial"/>
              </a:rPr>
              <a:t>.</a:t>
            </a:r>
          </a:p>
          <a:p>
            <a:pPr marL="191770" marR="12700" indent="-171450" algn="just">
              <a:lnSpc>
                <a:spcPct val="100000"/>
              </a:lnSpc>
              <a:buFont typeface="Wingdings" panose="05000000000000000000" pitchFamily="2" charset="2"/>
              <a:buChar char="§"/>
            </a:pPr>
            <a:r>
              <a:rPr lang="en-US" sz="1200" dirty="0">
                <a:solidFill>
                  <a:srgbClr val="221F1F"/>
                </a:solidFill>
                <a:latin typeface="Arial"/>
                <a:cs typeface="Arial"/>
              </a:rPr>
              <a:t>User friendly</a:t>
            </a: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8468" y="6821090"/>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702984"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a:solidFill>
                  <a:schemeClr val="bg1"/>
                </a:solidFill>
                <a:latin typeface="Arial" panose="020B0604020202020204" pitchFamily="34" charset="0"/>
                <a:cs typeface="Arial" panose="020B0604020202020204" pitchFamily="34" charset="0"/>
              </a:rPr>
              <a:t> 6000PM</a:t>
            </a:r>
            <a:endParaRPr lang="en-US" sz="1000" b="1" dirty="0">
              <a:solidFill>
                <a:schemeClr val="bg1"/>
              </a:solidFill>
              <a:latin typeface="Arial" panose="020B0604020202020204" pitchFamily="34" charset="0"/>
              <a:cs typeface="Arial" panose="020B0604020202020204" pitchFamily="34" charset="0"/>
            </a:endParaRPr>
          </a:p>
        </p:txBody>
      </p:sp>
      <p:sp>
        <p:nvSpPr>
          <p:cNvPr id="17" name="object 31">
            <a:extLst>
              <a:ext uri="{FF2B5EF4-FFF2-40B4-BE49-F238E27FC236}">
                <a16:creationId xmlns:a16="http://schemas.microsoft.com/office/drawing/2014/main" id="{E3A4FF7D-3B2A-4D9C-866E-68B3076126D8}"/>
              </a:ext>
            </a:extLst>
          </p:cNvPr>
          <p:cNvSpPr txBox="1"/>
          <p:nvPr/>
        </p:nvSpPr>
        <p:spPr>
          <a:xfrm>
            <a:off x="323179" y="3441147"/>
            <a:ext cx="6899564" cy="16920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6000PM can be use by suitable roller, brush or trowel and overwork with a roller.</a:t>
            </a:r>
          </a:p>
          <a:p>
            <a:pPr marL="191770" marR="12700" indent="-171450" algn="just">
              <a:lnSpc>
                <a:spcPct val="100000"/>
              </a:lnSpc>
              <a:buFont typeface="Wingdings" panose="05000000000000000000" pitchFamily="2" charset="2"/>
              <a:buChar char="§"/>
            </a:pPr>
            <a:r>
              <a:rPr lang="en-US" sz="1200" dirty="0" err="1">
                <a:latin typeface="Arial"/>
                <a:cs typeface="Arial"/>
              </a:rPr>
              <a:t>ColyFloor</a:t>
            </a:r>
            <a:r>
              <a:rPr lang="en-US" sz="1200" dirty="0">
                <a:latin typeface="Arial"/>
                <a:cs typeface="Arial"/>
              </a:rPr>
              <a:t> 6000PM should apply within the pot life times at 28°C</a:t>
            </a:r>
          </a:p>
          <a:p>
            <a:pPr marL="191770" marR="12700" indent="-171450" algn="just">
              <a:lnSpc>
                <a:spcPct val="100000"/>
              </a:lnSpc>
              <a:buFont typeface="Wingdings" panose="05000000000000000000" pitchFamily="2" charset="2"/>
              <a:buChar char="§"/>
            </a:pPr>
            <a:r>
              <a:rPr lang="en-US" sz="1200" dirty="0">
                <a:latin typeface="Arial"/>
                <a:cs typeface="Arial"/>
              </a:rPr>
              <a:t>Substrate temperature should not apply below 5°C and temperature above the dew point.</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28468" y="5560222"/>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5789</TotalTime>
  <Words>863</Words>
  <Application>Microsoft Office PowerPoint</Application>
  <PresentationFormat>Custom</PresentationFormat>
  <Paragraphs>151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6000PM Solvent Free Epoxy Primer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181</cp:revision>
  <dcterms:created xsi:type="dcterms:W3CDTF">2022-10-17T18:23:24Z</dcterms:created>
  <dcterms:modified xsi:type="dcterms:W3CDTF">2024-06-29T14:19:47Z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