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0" d="100"/>
          <a:sy n="120" d="100"/>
        </p:scale>
        <p:origin x="1944" y="-121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14229"/>
            <a:ext cx="6899564" cy="1532332"/>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100" b="0" dirty="0">
                <a:effectLst/>
                <a:latin typeface="Arial" panose="020B0604020202020204" pitchFamily="34" charset="0"/>
                <a:ea typeface="Times New Roman" panose="02020603050405020304" pitchFamily="18" charset="0"/>
                <a:cs typeface="Arial" panose="020B0604020202020204" pitchFamily="34" charset="0"/>
              </a:rPr>
              <a:t> 6510SL is a high  performance two components solvent-free 1mm – 3mm self-leveling covering compound of high grade epoxy resin floor coating. It provides a tough and smooth epoxy floor surface covering for industrial floors with good water, chemical and abrasion resistance. It recommended for application on areas where clean, chemical resistance and hard wearing resistance floor finish is required. It widely used for factories, automotive industries, workshop, production clean room, schools, pharmaceutical plants, food processing plant and hospital etc.</a:t>
            </a:r>
            <a:endParaRPr lang="en-US" sz="11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6510SL</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Self-Leveling Epoxy Floor Coating</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1771105303"/>
              </p:ext>
            </p:extLst>
          </p:nvPr>
        </p:nvGraphicFramePr>
        <p:xfrm>
          <a:off x="187996" y="4092643"/>
          <a:ext cx="6848554" cy="4637548"/>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Finish</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a:latin typeface="Arial" panose="020B0604020202020204" pitchFamily="34" charset="0"/>
                          <a:cs typeface="Arial" panose="020B0604020202020204" pitchFamily="34" charset="0"/>
                        </a:rPr>
                        <a:t>Glossy</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Color</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Wide Range of Color</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Flashpoint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&gt; 24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10422">
                <a:tc>
                  <a:txBody>
                    <a:bodyPr/>
                    <a:lstStyle/>
                    <a:p>
                      <a:pPr marL="86360">
                        <a:lnSpc>
                          <a:spcPct val="100000"/>
                        </a:lnSpc>
                      </a:pPr>
                      <a:r>
                        <a:rPr lang="en-US" sz="1100" b="0" dirty="0">
                          <a:latin typeface="Arial"/>
                          <a:cs typeface="Arial"/>
                        </a:rPr>
                        <a:t>Volume Solids</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100 %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r>
                        <a:rPr lang="en-US" sz="1100" b="0" dirty="0">
                          <a:latin typeface="Arial"/>
                          <a:cs typeface="Arial"/>
                        </a:rPr>
                        <a:t>Specific Gravity</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1.35 ± 0.2kg/L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210422">
                <a:tc>
                  <a:txBody>
                    <a:bodyPr/>
                    <a:lstStyle/>
                    <a:p>
                      <a:pPr marL="86360">
                        <a:lnSpc>
                          <a:spcPct val="100000"/>
                        </a:lnSpc>
                      </a:pPr>
                      <a:r>
                        <a:rPr lang="en-US" sz="1100" b="0" dirty="0">
                          <a:latin typeface="Arial"/>
                          <a:cs typeface="Arial"/>
                        </a:rPr>
                        <a:t>Tensile Adhesion (Pull-Off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 N/mm² failure in concrete (ASTM D4541)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10422">
                <a:tc>
                  <a:txBody>
                    <a:bodyPr/>
                    <a:lstStyle/>
                    <a:p>
                      <a:pPr marL="86360">
                        <a:lnSpc>
                          <a:spcPct val="100000"/>
                        </a:lnSpc>
                      </a:pPr>
                      <a:r>
                        <a:rPr lang="en-US" sz="1100" b="0" dirty="0">
                          <a:latin typeface="Arial"/>
                          <a:cs typeface="Arial"/>
                        </a:rPr>
                        <a:t>Tensile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20 MPA (ASTM C307-03)</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6061228"/>
                  </a:ext>
                </a:extLst>
              </a:tr>
              <a:tr h="210422">
                <a:tc>
                  <a:txBody>
                    <a:bodyPr/>
                    <a:lstStyle/>
                    <a:p>
                      <a:pPr marL="86360">
                        <a:lnSpc>
                          <a:spcPct val="100000"/>
                        </a:lnSpc>
                      </a:pPr>
                      <a:r>
                        <a:rPr lang="en-US" sz="1100" b="0" dirty="0">
                          <a:latin typeface="Arial"/>
                          <a:cs typeface="Arial"/>
                        </a:rPr>
                        <a:t>Compressive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56 MPA(ASTM C570-01)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115889"/>
                  </a:ext>
                </a:extLst>
              </a:tr>
              <a:tr h="210422">
                <a:tc>
                  <a:txBody>
                    <a:bodyPr/>
                    <a:lstStyle/>
                    <a:p>
                      <a:pPr marL="86360">
                        <a:lnSpc>
                          <a:spcPct val="100000"/>
                        </a:lnSpc>
                      </a:pPr>
                      <a:r>
                        <a:rPr lang="en-US" sz="1100" b="0" dirty="0">
                          <a:latin typeface="Arial"/>
                          <a:cs typeface="Arial"/>
                        </a:rPr>
                        <a:t>Abrasion Resistance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15 mg / 1000 cycles (ASTM D4046)</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571300"/>
                  </a:ext>
                </a:extLst>
              </a:tr>
              <a:tr h="210422">
                <a:tc>
                  <a:txBody>
                    <a:bodyPr/>
                    <a:lstStyle/>
                    <a:p>
                      <a:pPr marL="86360">
                        <a:lnSpc>
                          <a:spcPct val="100000"/>
                        </a:lnSpc>
                      </a:pPr>
                      <a:r>
                        <a:rPr lang="en-US" sz="1100" b="0" dirty="0">
                          <a:latin typeface="Arial"/>
                          <a:cs typeface="Arial"/>
                        </a:rPr>
                        <a:t>Pot Life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Approx. 35 Mins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10422">
                <a:tc>
                  <a:txBody>
                    <a:bodyPr/>
                    <a:lstStyle/>
                    <a:p>
                      <a:pPr marL="86360">
                        <a:lnSpc>
                          <a:spcPct val="100000"/>
                        </a:lnSpc>
                      </a:pPr>
                      <a:r>
                        <a:rPr lang="en-US" sz="1100" b="0" dirty="0">
                          <a:latin typeface="Arial"/>
                          <a:cs typeface="Arial"/>
                        </a:rPr>
                        <a:t>Mechanical Curing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24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10422">
                <a:tc>
                  <a:txBody>
                    <a:bodyPr/>
                    <a:lstStyle/>
                    <a:p>
                      <a:pPr marL="86360">
                        <a:lnSpc>
                          <a:spcPct val="100000"/>
                        </a:lnSpc>
                      </a:pPr>
                      <a:r>
                        <a:rPr lang="en-US" sz="1100" b="0" dirty="0">
                          <a:latin typeface="Arial"/>
                          <a:cs typeface="Arial"/>
                        </a:rPr>
                        <a:t>Curing Times (25°C)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10422">
                <a:tc>
                  <a:txBody>
                    <a:bodyPr/>
                    <a:lstStyle/>
                    <a:p>
                      <a:pPr marL="86360">
                        <a:lnSpc>
                          <a:spcPct val="100000"/>
                        </a:lnSpc>
                      </a:pPr>
                      <a:r>
                        <a:rPr lang="en-US" sz="1100" b="0" dirty="0">
                          <a:latin typeface="Arial"/>
                          <a:cs typeface="Arial"/>
                        </a:rPr>
                        <a:t>Maxing Ratio (A/B)</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80/20 by weight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704942"/>
                  </a:ext>
                </a:extLst>
              </a:tr>
              <a:tr h="210422">
                <a:tc>
                  <a:txBody>
                    <a:bodyPr/>
                    <a:lstStyle/>
                    <a:p>
                      <a:pPr marL="86360">
                        <a:lnSpc>
                          <a:spcPct val="100000"/>
                        </a:lnSpc>
                      </a:pPr>
                      <a:r>
                        <a:rPr lang="en-US" sz="1100" b="0" dirty="0">
                          <a:latin typeface="Arial"/>
                          <a:cs typeface="Arial"/>
                        </a:rPr>
                        <a:t>Consumption</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1L (1.35kg -1.45kg)/m²/1mm</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10422">
                <a:tc>
                  <a:txBody>
                    <a:bodyPr/>
                    <a:lstStyle/>
                    <a:p>
                      <a:pPr marL="86360">
                        <a:lnSpc>
                          <a:spcPct val="100000"/>
                        </a:lnSpc>
                      </a:pPr>
                      <a:r>
                        <a:rPr lang="en-US" sz="1100" b="0" dirty="0">
                          <a:latin typeface="Arial"/>
                          <a:cs typeface="Arial"/>
                        </a:rPr>
                        <a:t>Packing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5L &amp; 20L /set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1437042"/>
                  </a:ext>
                </a:extLst>
              </a:tr>
              <a:tr h="210422">
                <a:tc>
                  <a:txBody>
                    <a:bodyPr/>
                    <a:lstStyle/>
                    <a:p>
                      <a:pPr marL="86360">
                        <a:lnSpc>
                          <a:spcPct val="100000"/>
                        </a:lnSpc>
                      </a:pPr>
                      <a:r>
                        <a:rPr lang="en-US" sz="1100" b="0" dirty="0">
                          <a:latin typeface="Arial"/>
                          <a:cs typeface="Arial"/>
                        </a:rPr>
                        <a:t>Thinning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Do not thin</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8664692"/>
                  </a:ext>
                </a:extLst>
              </a:tr>
              <a:tr h="210422">
                <a:tc>
                  <a:txBody>
                    <a:bodyPr/>
                    <a:lstStyle/>
                    <a:p>
                      <a:pPr marL="86360">
                        <a:lnSpc>
                          <a:spcPct val="100000"/>
                        </a:lnSpc>
                      </a:pPr>
                      <a:r>
                        <a:rPr lang="en-US" sz="1100" b="0" dirty="0">
                          <a:latin typeface="Arial"/>
                          <a:cs typeface="Arial"/>
                        </a:rPr>
                        <a:t>Shelf Life &amp; Storage (unopened and in good conditions temperature 10°C - 30°C)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581247"/>
                  </a:ext>
                </a:extLst>
              </a:tr>
              <a:tr h="210422">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354999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2619213000"/>
              </p:ext>
            </p:extLst>
          </p:nvPr>
        </p:nvGraphicFramePr>
        <p:xfrm>
          <a:off x="220228" y="8616535"/>
          <a:ext cx="7148276" cy="1106644"/>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1" u="sng" baseline="0" dirty="0">
                          <a:latin typeface="Arial" panose="020B0604020202020204" pitchFamily="34" charset="0"/>
                          <a:cs typeface="Arial" panose="020B0604020202020204" pitchFamily="34" charset="0"/>
                        </a:rPr>
                        <a:t>Coating Sequence</a:t>
                      </a:r>
                      <a:endParaRPr lang="en-US" sz="11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1" u="sng" baseline="0" dirty="0">
                          <a:latin typeface="Arial" panose="020B0604020202020204" pitchFamily="34" charset="0"/>
                          <a:cs typeface="Arial" panose="020B0604020202020204" pitchFamily="34" charset="0"/>
                        </a:rPr>
                        <a:t>Product Name</a:t>
                      </a:r>
                      <a:endParaRPr lang="en-US" sz="11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Primer</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err="1">
                          <a:latin typeface="Arial" panose="020B0604020202020204" pitchFamily="34" charset="0"/>
                          <a:cs typeface="Arial" panose="020B0604020202020204" pitchFamily="34" charset="0"/>
                        </a:rPr>
                        <a:t>ColyFloor</a:t>
                      </a:r>
                      <a:r>
                        <a:rPr lang="en-US" sz="1100" b="0" baseline="0" dirty="0">
                          <a:latin typeface="Arial" panose="020B0604020202020204" pitchFamily="34" charset="0"/>
                          <a:cs typeface="Arial" panose="020B0604020202020204" pitchFamily="34" charset="0"/>
                        </a:rPr>
                        <a:t> 6000PM</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Finish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6510SL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198880" y="2877416"/>
            <a:ext cx="6899564" cy="1215227"/>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Outstanding toughness with hard wearing and impact resistance.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Seamless and hygienic floor finishes with no crevices where dirt and bacteria can dwell.</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High levels of chemical resistance to fuels and lubricants, most solvents and chemicals.</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Solvent free, low </a:t>
            </a:r>
            <a:r>
              <a:rPr lang="en-US" sz="1100" dirty="0" err="1">
                <a:solidFill>
                  <a:srgbClr val="221F1F"/>
                </a:solidFill>
                <a:latin typeface="Arial"/>
                <a:cs typeface="Arial"/>
              </a:rPr>
              <a:t>odour</a:t>
            </a:r>
            <a:r>
              <a:rPr lang="en-US" sz="1100" dirty="0">
                <a:solidFill>
                  <a:srgbClr val="221F1F"/>
                </a:solidFill>
                <a:latin typeface="Arial"/>
                <a:cs typeface="Arial"/>
              </a:rPr>
              <a:t>.</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Low maintenance with easy to clean and sterilize.</a:t>
            </a: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3179" y="6305619"/>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688557"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6510SL</a:t>
            </a:r>
          </a:p>
        </p:txBody>
      </p:sp>
      <p:sp>
        <p:nvSpPr>
          <p:cNvPr id="17" name="object 31">
            <a:extLst>
              <a:ext uri="{FF2B5EF4-FFF2-40B4-BE49-F238E27FC236}">
                <a16:creationId xmlns:a16="http://schemas.microsoft.com/office/drawing/2014/main" id="{E3A4FF7D-3B2A-4D9C-866E-68B3076126D8}"/>
              </a:ext>
            </a:extLst>
          </p:cNvPr>
          <p:cNvSpPr txBox="1"/>
          <p:nvPr/>
        </p:nvSpPr>
        <p:spPr>
          <a:xfrm>
            <a:off x="323179" y="3441146"/>
            <a:ext cx="6899564" cy="2667553"/>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6000PM as 1</a:t>
            </a:r>
            <a:r>
              <a:rPr lang="en-US" sz="1200" baseline="30000" dirty="0">
                <a:latin typeface="Arial"/>
                <a:cs typeface="Arial"/>
              </a:rPr>
              <a:t>st</a:t>
            </a:r>
            <a:r>
              <a:rPr lang="en-US" sz="1200" dirty="0">
                <a:latin typeface="Arial"/>
                <a:cs typeface="Arial"/>
              </a:rPr>
              <a:t> coat primer on well prepare surface by good quality medium pile lamb wool roller then allowed to cure within 8-14 hours prior to application of </a:t>
            </a:r>
            <a:r>
              <a:rPr lang="en-US" sz="1200" dirty="0" err="1">
                <a:latin typeface="Arial"/>
                <a:cs typeface="Arial"/>
              </a:rPr>
              <a:t>ColyFloor</a:t>
            </a:r>
            <a:r>
              <a:rPr lang="en-US" sz="1200" dirty="0">
                <a:latin typeface="Arial"/>
                <a:cs typeface="Arial"/>
              </a:rPr>
              <a:t> 6510SL</a:t>
            </a:r>
            <a:r>
              <a:rPr lang="en-US" sz="1200" b="1" dirty="0">
                <a:latin typeface="Arial"/>
                <a:cs typeface="Arial"/>
              </a:rPr>
              <a:t>.</a:t>
            </a: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6510SL within the pot life (working time), spread the composite matrix with notched squeegee or pin rake and set it to the correct depth or requirement thickness. Immediately release the air/bubble by using spike roller.</a:t>
            </a:r>
          </a:p>
          <a:p>
            <a:pPr marL="191770" marR="12700" indent="-171450" algn="just">
              <a:lnSpc>
                <a:spcPct val="100000"/>
              </a:lnSpc>
              <a:buFont typeface="Wingdings" panose="05000000000000000000" pitchFamily="2" charset="2"/>
              <a:buChar char="§"/>
            </a:pPr>
            <a:r>
              <a:rPr lang="en-US" sz="1200" dirty="0">
                <a:latin typeface="Arial"/>
                <a:cs typeface="Arial"/>
              </a:rPr>
              <a:t>Do not apply when the relative humidity exceed 90% on when the surface to be coated is less than 5% above the dew point.</a:t>
            </a:r>
          </a:p>
          <a:p>
            <a:pPr marL="191770" marR="12700" indent="-171450" algn="just">
              <a:buFont typeface="Wingdings" panose="05000000000000000000" pitchFamily="2" charset="2"/>
              <a:buChar char="§"/>
            </a:pPr>
            <a:r>
              <a:rPr lang="en-US" sz="1200" dirty="0">
                <a:latin typeface="Arial"/>
                <a:cs typeface="Arial"/>
              </a:rPr>
              <a:t>Do not apply temperature below 5°C and temperature above 40°C</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17823" y="7696990"/>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5828</TotalTime>
  <Words>957</Words>
  <Application>Microsoft Office PowerPoint</Application>
  <PresentationFormat>Custom</PresentationFormat>
  <Paragraphs>157</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6510SL Self-Leveling Epoxy Floor Coating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185</cp:revision>
  <dcterms:created xsi:type="dcterms:W3CDTF">2022-10-17T18:23:24Z</dcterms:created>
  <dcterms:modified xsi:type="dcterms:W3CDTF">2024-06-29T13:55:20Z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